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9" r:id="rId4"/>
    <p:sldId id="271" r:id="rId5"/>
    <p:sldId id="277" r:id="rId6"/>
    <p:sldId id="270" r:id="rId7"/>
    <p:sldId id="269" r:id="rId8"/>
    <p:sldId id="279" r:id="rId9"/>
    <p:sldId id="272" r:id="rId10"/>
    <p:sldId id="263" r:id="rId11"/>
    <p:sldId id="261" r:id="rId12"/>
    <p:sldId id="278" r:id="rId13"/>
    <p:sldId id="267" r:id="rId14"/>
    <p:sldId id="274" r:id="rId15"/>
    <p:sldId id="275" r:id="rId16"/>
    <p:sldId id="276" r:id="rId17"/>
    <p:sldId id="260" r:id="rId18"/>
    <p:sldId id="266" r:id="rId19"/>
    <p:sldId id="273" r:id="rId20"/>
  </p:sldIdLst>
  <p:sldSz cx="12192000" cy="6858000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9DC19-F5E6-4588-B8A7-8F5B60ADC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5BFCB37-C757-498B-87CD-2F1E3EA5C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41A1E9-77F6-4286-AACB-46BABC61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CEC201-455B-4A27-8B97-BB9D8C3E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4560A7-E1A8-4161-A37D-B8E95C75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9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6ADF8-C6CA-45D5-9BDB-C6C4B79EE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DD456B-EA78-4544-AE1B-D55516910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81CEB5-D7B0-490F-96EE-9195E3F5D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659306-6CA1-4CBA-8ABB-3871F095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C455A5-0059-4BE9-95AF-6320C790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74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F0F01A5-78E9-4BF8-968E-A7CF8801E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2100A3-1FE1-4AD3-AFDC-6A81EFA27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2E6F6D-3E5D-4975-913B-4F212205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F8182C-6D03-4A3C-A00B-67F87439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A10C8F-7876-4C51-B4F2-94A161D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3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3090A1-C7D4-44E1-B2AC-D49F85A3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FCCEF5-D3CA-4452-AC2D-6FA48AA51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476E43-F6FB-4D62-815E-13320D7D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48DBC-CD23-4CCD-8C2A-CCE6D4FA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2538B2-03A2-464F-B3CB-2511ED3B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0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2C070-25B4-4C5F-8BD2-D2D519D5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1C21C6-4B42-4336-807E-68880845C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920218-BE33-407E-8487-7009BAF9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895377-FCFB-46B2-9501-B9B352DB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F93106-8606-4E19-9CD3-1B8FD9D9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DB249-0BD4-4C43-AED3-F653E5A1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8FD81A-BF15-4B8B-A78D-6BD9B1BC3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34AF62-C153-4EAB-9ACA-BB5C7829A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8AC59F-3D9F-4AB1-B6C8-CE4755771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3A715E-9428-46AC-9058-49B32DE5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CD0F80-FD27-4861-BEC4-2B39C517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92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91E8F-441A-443E-A80C-C5CCC37B4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280D8D-51E9-49AD-9B41-3135D8824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85B4A2-166B-4900-8490-DC7F349B1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A1A591E-AECE-4234-AC7C-D615BF41C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0D5AF2-E8FA-445E-82E8-04DEA95E5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8BB910-21D3-4041-BA2C-F39B48B4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222CF5-B1BB-480D-9DA5-5B3C52F7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A734220-C7ED-4B54-A579-0809FEAA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9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FE09F-E073-4938-81F1-DCE0D08A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1FDC509-1A32-4DDC-A161-0384010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9F9AB5-297D-4BB4-AE2F-676EA66C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E29283-D07A-4DC2-A827-57D3856C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18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21BBEDA-D9D8-46DA-AE6B-259E6D2A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EFC4EB4-4E7A-489D-989B-2B5F1BFF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886871F-4726-4D52-A7BA-8AF15536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91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A6192-14F9-453D-98BB-6BC6764D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7B2C8-8E30-4500-BAC0-B4B4C312B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0C8395-0B5E-4422-BB09-03CD5A9A3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767E07-C740-4089-B63A-F32121BA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CCAF5C-A591-40DA-BAF5-93A3A91D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D0F198-02EC-4FE3-A3EB-0E09A195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91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2BE92-E690-4D71-83D4-8D1F9EE6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F04471-8193-4B9E-9153-79474202B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E5C9AE-7D28-4417-B3D9-8E15EA631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A5478B-5D08-4AD5-B537-BD4EA00E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11A643-C656-4310-9BF5-12003239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C56DE2-0980-4039-BC81-9BD926B3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0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D920B09-F5FF-4D4D-AF23-847A495E0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0C1D25-6DE1-4BA2-9C68-6256EBF08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9EE4DD-E216-4960-9F65-57374C4B3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6622C-0EE8-49CF-9441-6ACD43B20FEE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0E08D4-DF4C-4422-BE83-0E56EE188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0DA333-DBDC-49EF-B8AE-07919664A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49182-DEE9-45C8-963F-B33DDF9FFE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23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8E733-585C-415A-9D2E-AB21D1E7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err="1"/>
              <a:t>Programme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5A67E0-1BD1-41EF-9F75-D77837A8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800" dirty="0" err="1"/>
              <a:t>What</a:t>
            </a:r>
            <a:r>
              <a:rPr lang="nl-NL" sz="4800" dirty="0"/>
              <a:t>?</a:t>
            </a:r>
            <a:r>
              <a:rPr lang="nl-NL" sz="3600" dirty="0"/>
              <a:t>: </a:t>
            </a:r>
            <a:r>
              <a:rPr lang="nl-NL" sz="3600" dirty="0" err="1"/>
              <a:t>clarification</a:t>
            </a: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4800" dirty="0" err="1"/>
              <a:t>Why</a:t>
            </a:r>
            <a:r>
              <a:rPr lang="nl-NL" sz="4800" dirty="0"/>
              <a:t>?</a:t>
            </a:r>
            <a:r>
              <a:rPr lang="nl-NL" sz="3600" dirty="0"/>
              <a:t>: </a:t>
            </a:r>
            <a:r>
              <a:rPr lang="nl-NL" sz="3600" dirty="0" err="1"/>
              <a:t>Need</a:t>
            </a:r>
            <a:r>
              <a:rPr lang="nl-NL" sz="3600" dirty="0"/>
              <a:t> </a:t>
            </a:r>
            <a:r>
              <a:rPr lang="nl-NL" sz="3600" dirty="0" err="1"/>
              <a:t>for</a:t>
            </a:r>
            <a:r>
              <a:rPr lang="nl-NL" sz="3600" dirty="0"/>
              <a:t> trust, </a:t>
            </a:r>
            <a:r>
              <a:rPr lang="nl-NL" sz="3600" dirty="0" err="1"/>
              <a:t>reasons</a:t>
            </a:r>
            <a:r>
              <a:rPr lang="nl-NL" sz="3600" dirty="0"/>
              <a:t> </a:t>
            </a:r>
            <a:r>
              <a:rPr lang="nl-NL" sz="3600" dirty="0" err="1"/>
              <a:t>for</a:t>
            </a:r>
            <a:r>
              <a:rPr lang="nl-NL" sz="3600" dirty="0"/>
              <a:t> </a:t>
            </a:r>
            <a:r>
              <a:rPr lang="nl-NL" sz="3600" dirty="0" err="1"/>
              <a:t>trustworthiness</a:t>
            </a: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4800" dirty="0"/>
              <a:t>How?</a:t>
            </a:r>
            <a:r>
              <a:rPr lang="nl-NL" sz="3600" dirty="0"/>
              <a:t>: Trust </a:t>
            </a:r>
            <a:r>
              <a:rPr lang="nl-NL" sz="3600" dirty="0" err="1"/>
              <a:t>and</a:t>
            </a:r>
            <a:r>
              <a:rPr lang="nl-NL" sz="3600" dirty="0"/>
              <a:t> control, </a:t>
            </a:r>
            <a:r>
              <a:rPr lang="nl-NL" sz="3600" dirty="0" err="1"/>
              <a:t>social</a:t>
            </a:r>
            <a:r>
              <a:rPr lang="nl-NL" sz="3600" dirty="0"/>
              <a:t> </a:t>
            </a:r>
            <a:r>
              <a:rPr lang="nl-NL" sz="3600" dirty="0" err="1"/>
              <a:t>psychology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319550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3A6CB-CB78-4DBC-9167-D95BB056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How: Trust </a:t>
            </a:r>
            <a:r>
              <a:rPr lang="nl-NL" sz="5400" b="1" dirty="0" err="1"/>
              <a:t>and</a:t>
            </a:r>
            <a:r>
              <a:rPr lang="nl-NL" sz="5400" b="1" dirty="0"/>
              <a:t> </a:t>
            </a:r>
            <a:r>
              <a:rPr lang="nl-NL" sz="5400" b="1" dirty="0" err="1"/>
              <a:t>reliance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B5FC9C-7A96-4C8A-BD5C-84EEC3CA4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err="1"/>
              <a:t>Reliance</a:t>
            </a:r>
            <a:r>
              <a:rPr lang="nl-NL" sz="3200" dirty="0"/>
              <a:t>: </a:t>
            </a:r>
            <a:r>
              <a:rPr lang="nl-NL" sz="3200" dirty="0" err="1"/>
              <a:t>dependent</a:t>
            </a:r>
            <a:r>
              <a:rPr lang="nl-NL" sz="3200" dirty="0"/>
              <a:t> on </a:t>
            </a:r>
            <a:r>
              <a:rPr lang="nl-NL" sz="3200" dirty="0" err="1"/>
              <a:t>other</a:t>
            </a:r>
            <a:r>
              <a:rPr lang="nl-NL" sz="3200" dirty="0"/>
              <a:t> but </a:t>
            </a:r>
            <a:r>
              <a:rPr lang="nl-NL" sz="3200" dirty="0" err="1"/>
              <a:t>expectation</a:t>
            </a:r>
            <a:r>
              <a:rPr lang="nl-NL" sz="3200" dirty="0"/>
              <a:t> </a:t>
            </a:r>
            <a:r>
              <a:rPr lang="nl-NL" sz="3200" dirty="0" err="1"/>
              <a:t>that</a:t>
            </a:r>
            <a:r>
              <a:rPr lang="nl-NL" sz="3200" dirty="0"/>
              <a:t> ‘</a:t>
            </a:r>
            <a:r>
              <a:rPr lang="nl-NL" sz="3200" dirty="0" err="1"/>
              <a:t>things</a:t>
            </a:r>
            <a:r>
              <a:rPr lang="nl-NL" sz="3200" dirty="0"/>
              <a:t> </a:t>
            </a:r>
            <a:r>
              <a:rPr lang="nl-NL" sz="3200" dirty="0" err="1"/>
              <a:t>will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</a:t>
            </a:r>
            <a:r>
              <a:rPr lang="nl-NL" sz="3200" dirty="0" err="1"/>
              <a:t>all</a:t>
            </a:r>
            <a:r>
              <a:rPr lang="nl-NL" sz="3200" dirty="0"/>
              <a:t> right’, </a:t>
            </a:r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whatever</a:t>
            </a:r>
            <a:r>
              <a:rPr lang="nl-NL" sz="3200" dirty="0"/>
              <a:t> </a:t>
            </a:r>
            <a:r>
              <a:rPr lang="nl-NL" sz="3200" dirty="0" err="1"/>
              <a:t>reason</a:t>
            </a:r>
            <a:r>
              <a:rPr lang="nl-NL" sz="3200" dirty="0"/>
              <a:t>, </a:t>
            </a:r>
            <a:r>
              <a:rPr lang="nl-NL" sz="3200" dirty="0" err="1"/>
              <a:t>including</a:t>
            </a:r>
            <a:r>
              <a:rPr lang="nl-NL" sz="3200" dirty="0"/>
              <a:t> </a:t>
            </a:r>
            <a:r>
              <a:rPr lang="nl-NL" sz="3200" dirty="0" err="1"/>
              <a:t>contractual</a:t>
            </a:r>
            <a:r>
              <a:rPr lang="nl-NL" sz="3200" dirty="0"/>
              <a:t> or </a:t>
            </a:r>
            <a:r>
              <a:rPr lang="nl-NL" sz="3200" dirty="0" err="1"/>
              <a:t>hierarchical</a:t>
            </a:r>
            <a:r>
              <a:rPr lang="nl-NL" sz="3200" dirty="0"/>
              <a:t> </a:t>
            </a:r>
            <a:r>
              <a:rPr lang="nl-NL" sz="3200" dirty="0" err="1"/>
              <a:t>enforcement</a:t>
            </a:r>
            <a:r>
              <a:rPr lang="nl-NL" sz="3200" dirty="0"/>
              <a:t>.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4000" dirty="0"/>
              <a:t>Trust</a:t>
            </a:r>
            <a:r>
              <a:rPr lang="nl-NL" sz="3200" dirty="0"/>
              <a:t>: even </a:t>
            </a:r>
            <a:r>
              <a:rPr lang="nl-NL" sz="3200" dirty="0" err="1"/>
              <a:t>if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other</a:t>
            </a:r>
            <a:r>
              <a:rPr lang="nl-NL" sz="3200" dirty="0"/>
              <a:t> has </a:t>
            </a:r>
            <a:r>
              <a:rPr lang="nl-NL" sz="3200" dirty="0" err="1"/>
              <a:t>both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opportunity </a:t>
            </a:r>
            <a:r>
              <a:rPr lang="nl-NL" sz="3200" dirty="0" err="1"/>
              <a:t>and</a:t>
            </a:r>
            <a:r>
              <a:rPr lang="nl-NL" sz="3200" dirty="0"/>
              <a:t> incentive </a:t>
            </a:r>
            <a:r>
              <a:rPr lang="nl-NL" sz="3200" dirty="0" err="1"/>
              <a:t>to</a:t>
            </a:r>
            <a:r>
              <a:rPr lang="nl-NL" sz="3200" dirty="0"/>
              <a:t> cheat </a:t>
            </a:r>
            <a:r>
              <a:rPr lang="nl-NL" sz="3200" dirty="0">
                <a:sym typeface="Wingdings" panose="05000000000000000000" pitchFamily="2" charset="2"/>
              </a:rPr>
              <a:t> on </a:t>
            </a:r>
            <a:r>
              <a:rPr lang="nl-NL" sz="3200" dirty="0" err="1">
                <a:sym typeface="Wingdings" panose="05000000000000000000" pitchFamily="2" charset="2"/>
              </a:rPr>
              <a:t>what</a:t>
            </a:r>
            <a:r>
              <a:rPr lang="nl-NL" sz="3200" dirty="0">
                <a:sym typeface="Wingdings" panose="05000000000000000000" pitchFamily="2" charset="2"/>
              </a:rPr>
              <a:t> basis? </a:t>
            </a:r>
            <a:r>
              <a:rPr lang="nl-NL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0705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6F0CB6F-48F3-473E-AD72-430E4B6B9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nl-NL" sz="4800" dirty="0">
                <a:latin typeface="Arial" panose="020B0604020202020204" pitchFamily="34" charset="0"/>
              </a:rPr>
              <a:t>Sources of reliance: trust and control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A2B32D6-FD4E-47E6-A5A0-247A4BF1A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sz="2400" dirty="0">
                <a:latin typeface="Arial" panose="020B0604020202020204" pitchFamily="34" charset="0"/>
              </a:rPr>
              <a:t>					   </a:t>
            </a:r>
            <a:r>
              <a:rPr lang="en-US" altLang="nl-NL" dirty="0">
                <a:latin typeface="Arial" panose="020B0604020202020204" pitchFamily="34" charset="0"/>
              </a:rPr>
              <a:t>environment    relation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Control actions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room 			   contract	      hierarchy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incentives			   reputation	      dependence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						      hostage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Trust/altru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ï</a:t>
            </a:r>
            <a:r>
              <a:rPr lang="en-US" altLang="nl-NL" dirty="0">
                <a:latin typeface="Arial" panose="020B0604020202020204" pitchFamily="34" charset="0"/>
              </a:rPr>
              <a:t>sm	             norms	      routine, </a:t>
            </a:r>
            <a:r>
              <a:rPr lang="en-US" altLang="nl-NL" sz="3500" dirty="0">
                <a:latin typeface="Arial" panose="020B0604020202020204" pitchFamily="34" charset="0"/>
              </a:rPr>
              <a:t>empathy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				   values	      identification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b="1" i="1" dirty="0">
                <a:latin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i="1" dirty="0">
                <a:latin typeface="Arial" panose="020B0604020202020204" pitchFamily="34" charset="0"/>
              </a:rPr>
              <a:t>Trust beyond calculative self-interest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sz="2400" dirty="0">
              <a:latin typeface="Arial" panose="020B0604020202020204" pitchFamily="34" charset="0"/>
            </a:endParaRPr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505FB78A-9FF3-4370-AEC7-8800B26E3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2206" y="2010559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CA576558-E9DE-48CE-9233-EE587EE3D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0704" y="193239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B46E3F24-676D-4E4B-B39F-F8B68A0D6BBD}"/>
              </a:ext>
            </a:extLst>
          </p:cNvPr>
          <p:cNvCxnSpPr>
            <a:cxnSpLocks/>
          </p:cNvCxnSpPr>
          <p:nvPr/>
        </p:nvCxnSpPr>
        <p:spPr>
          <a:xfrm flipV="1">
            <a:off x="838200" y="4091240"/>
            <a:ext cx="8778411" cy="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09FD10D-468F-48DF-9353-C93227F6413D}"/>
              </a:ext>
            </a:extLst>
          </p:cNvPr>
          <p:cNvCxnSpPr/>
          <p:nvPr/>
        </p:nvCxnSpPr>
        <p:spPr>
          <a:xfrm>
            <a:off x="838200" y="2332234"/>
            <a:ext cx="885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9783165-AE58-43B9-9B07-5DEC2787B9A3}"/>
              </a:ext>
            </a:extLst>
          </p:cNvPr>
          <p:cNvCxnSpPr/>
          <p:nvPr/>
        </p:nvCxnSpPr>
        <p:spPr>
          <a:xfrm>
            <a:off x="838200" y="5208998"/>
            <a:ext cx="87784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0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6F0CB6F-48F3-473E-AD72-430E4B6B9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nl-NL" sz="4800" dirty="0">
                <a:latin typeface="Arial" panose="020B0604020202020204" pitchFamily="34" charset="0"/>
              </a:rPr>
              <a:t>Sources of reliance: trust and control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A2B32D6-FD4E-47E6-A5A0-247A4BF1A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sz="2400" dirty="0">
                <a:latin typeface="Arial" panose="020B0604020202020204" pitchFamily="34" charset="0"/>
              </a:rPr>
              <a:t>					   </a:t>
            </a:r>
            <a:r>
              <a:rPr lang="en-US" altLang="nl-NL" dirty="0">
                <a:latin typeface="Arial" panose="020B0604020202020204" pitchFamily="34" charset="0"/>
              </a:rPr>
              <a:t>environment    relation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Control actions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room 			   contract	      hierarchy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incentives			   reputation	      dependence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						      hostage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Trust/altru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ï</a:t>
            </a:r>
            <a:r>
              <a:rPr lang="en-US" altLang="nl-NL" dirty="0">
                <a:latin typeface="Arial" panose="020B0604020202020204" pitchFamily="34" charset="0"/>
              </a:rPr>
              <a:t>sm	             norms	      routine, </a:t>
            </a:r>
            <a:r>
              <a:rPr lang="en-US" altLang="nl-NL" sz="3500" dirty="0">
                <a:latin typeface="Arial" panose="020B0604020202020204" pitchFamily="34" charset="0"/>
              </a:rPr>
              <a:t>empathy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>
                <a:latin typeface="Arial" panose="020B0604020202020204" pitchFamily="34" charset="0"/>
              </a:rPr>
              <a:t>					   values	      identification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b="1" i="1" dirty="0">
                <a:latin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i="1" dirty="0">
                <a:latin typeface="Arial" panose="020B0604020202020204" pitchFamily="34" charset="0"/>
              </a:rPr>
              <a:t>						Japan </a:t>
            </a:r>
            <a:r>
              <a:rPr lang="en-US" altLang="nl-NL" i="1" dirty="0">
                <a:latin typeface="Arial" panose="020B0604020202020204" pitchFamily="34" charset="0"/>
                <a:sym typeface="Wingdings" panose="05000000000000000000" pitchFamily="2" charset="2"/>
              </a:rPr>
              <a:t> Ukraine?</a:t>
            </a:r>
            <a:endParaRPr lang="en-US" altLang="nl-NL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nl-NL" sz="2400" dirty="0">
              <a:latin typeface="Arial" panose="020B0604020202020204" pitchFamily="34" charset="0"/>
            </a:endParaRPr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505FB78A-9FF3-4370-AEC7-8800B26E3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2206" y="2010559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CA576558-E9DE-48CE-9233-EE587EE3D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0704" y="1932398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B46E3F24-676D-4E4B-B39F-F8B68A0D6BBD}"/>
              </a:ext>
            </a:extLst>
          </p:cNvPr>
          <p:cNvCxnSpPr>
            <a:cxnSpLocks/>
          </p:cNvCxnSpPr>
          <p:nvPr/>
        </p:nvCxnSpPr>
        <p:spPr>
          <a:xfrm flipV="1">
            <a:off x="838200" y="4091240"/>
            <a:ext cx="8778411" cy="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09FD10D-468F-48DF-9353-C93227F6413D}"/>
              </a:ext>
            </a:extLst>
          </p:cNvPr>
          <p:cNvCxnSpPr/>
          <p:nvPr/>
        </p:nvCxnSpPr>
        <p:spPr>
          <a:xfrm>
            <a:off x="838200" y="2332234"/>
            <a:ext cx="885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9783165-AE58-43B9-9B07-5DEC2787B9A3}"/>
              </a:ext>
            </a:extLst>
          </p:cNvPr>
          <p:cNvCxnSpPr/>
          <p:nvPr/>
        </p:nvCxnSpPr>
        <p:spPr>
          <a:xfrm>
            <a:off x="838200" y="5208998"/>
            <a:ext cx="87784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rije vorm: vorm 10">
            <a:extLst>
              <a:ext uri="{FF2B5EF4-FFF2-40B4-BE49-F238E27FC236}">
                <a16:creationId xmlns:a16="http://schemas.microsoft.com/office/drawing/2014/main" id="{6D017C71-D571-4232-915B-F643B7FFAD19}"/>
              </a:ext>
            </a:extLst>
          </p:cNvPr>
          <p:cNvSpPr/>
          <p:nvPr/>
        </p:nvSpPr>
        <p:spPr>
          <a:xfrm>
            <a:off x="6762044" y="2686756"/>
            <a:ext cx="3183467" cy="3239911"/>
          </a:xfrm>
          <a:custGeom>
            <a:avLst/>
            <a:gdLst>
              <a:gd name="connsiteX0" fmla="*/ 180623 w 3183467"/>
              <a:gd name="connsiteY0" fmla="*/ 67733 h 3239911"/>
              <a:gd name="connsiteX1" fmla="*/ 575734 w 3183467"/>
              <a:gd name="connsiteY1" fmla="*/ 56444 h 3239911"/>
              <a:gd name="connsiteX2" fmla="*/ 609600 w 3183467"/>
              <a:gd name="connsiteY2" fmla="*/ 45155 h 3239911"/>
              <a:gd name="connsiteX3" fmla="*/ 925689 w 3183467"/>
              <a:gd name="connsiteY3" fmla="*/ 33866 h 3239911"/>
              <a:gd name="connsiteX4" fmla="*/ 1038578 w 3183467"/>
              <a:gd name="connsiteY4" fmla="*/ 11288 h 3239911"/>
              <a:gd name="connsiteX5" fmla="*/ 1083734 w 3183467"/>
              <a:gd name="connsiteY5" fmla="*/ 0 h 3239911"/>
              <a:gd name="connsiteX6" fmla="*/ 1467556 w 3183467"/>
              <a:gd name="connsiteY6" fmla="*/ 11288 h 3239911"/>
              <a:gd name="connsiteX7" fmla="*/ 1535289 w 3183467"/>
              <a:gd name="connsiteY7" fmla="*/ 33866 h 3239911"/>
              <a:gd name="connsiteX8" fmla="*/ 1625600 w 3183467"/>
              <a:gd name="connsiteY8" fmla="*/ 56444 h 3239911"/>
              <a:gd name="connsiteX9" fmla="*/ 1738489 w 3183467"/>
              <a:gd name="connsiteY9" fmla="*/ 90311 h 3239911"/>
              <a:gd name="connsiteX10" fmla="*/ 1783645 w 3183467"/>
              <a:gd name="connsiteY10" fmla="*/ 112888 h 3239911"/>
              <a:gd name="connsiteX11" fmla="*/ 1885245 w 3183467"/>
              <a:gd name="connsiteY11" fmla="*/ 124177 h 3239911"/>
              <a:gd name="connsiteX12" fmla="*/ 1952978 w 3183467"/>
              <a:gd name="connsiteY12" fmla="*/ 135466 h 3239911"/>
              <a:gd name="connsiteX13" fmla="*/ 2359378 w 3183467"/>
              <a:gd name="connsiteY13" fmla="*/ 124177 h 3239911"/>
              <a:gd name="connsiteX14" fmla="*/ 2393245 w 3183467"/>
              <a:gd name="connsiteY14" fmla="*/ 112888 h 3239911"/>
              <a:gd name="connsiteX15" fmla="*/ 2472267 w 3183467"/>
              <a:gd name="connsiteY15" fmla="*/ 90311 h 3239911"/>
              <a:gd name="connsiteX16" fmla="*/ 2506134 w 3183467"/>
              <a:gd name="connsiteY16" fmla="*/ 67733 h 3239911"/>
              <a:gd name="connsiteX17" fmla="*/ 2596445 w 3183467"/>
              <a:gd name="connsiteY17" fmla="*/ 45155 h 3239911"/>
              <a:gd name="connsiteX18" fmla="*/ 2630312 w 3183467"/>
              <a:gd name="connsiteY18" fmla="*/ 33866 h 3239911"/>
              <a:gd name="connsiteX19" fmla="*/ 2923823 w 3183467"/>
              <a:gd name="connsiteY19" fmla="*/ 45155 h 3239911"/>
              <a:gd name="connsiteX20" fmla="*/ 2991556 w 3183467"/>
              <a:gd name="connsiteY20" fmla="*/ 101600 h 3239911"/>
              <a:gd name="connsiteX21" fmla="*/ 3036712 w 3183467"/>
              <a:gd name="connsiteY21" fmla="*/ 169333 h 3239911"/>
              <a:gd name="connsiteX22" fmla="*/ 3059289 w 3183467"/>
              <a:gd name="connsiteY22" fmla="*/ 237066 h 3239911"/>
              <a:gd name="connsiteX23" fmla="*/ 3081867 w 3183467"/>
              <a:gd name="connsiteY23" fmla="*/ 349955 h 3239911"/>
              <a:gd name="connsiteX24" fmla="*/ 3104445 w 3183467"/>
              <a:gd name="connsiteY24" fmla="*/ 440266 h 3239911"/>
              <a:gd name="connsiteX25" fmla="*/ 3115734 w 3183467"/>
              <a:gd name="connsiteY25" fmla="*/ 632177 h 3239911"/>
              <a:gd name="connsiteX26" fmla="*/ 3138312 w 3183467"/>
              <a:gd name="connsiteY26" fmla="*/ 756355 h 3239911"/>
              <a:gd name="connsiteX27" fmla="*/ 3160889 w 3183467"/>
              <a:gd name="connsiteY27" fmla="*/ 1636888 h 3239911"/>
              <a:gd name="connsiteX28" fmla="*/ 3172178 w 3183467"/>
              <a:gd name="connsiteY28" fmla="*/ 1704622 h 3239911"/>
              <a:gd name="connsiteX29" fmla="*/ 3183467 w 3183467"/>
              <a:gd name="connsiteY29" fmla="*/ 1817511 h 3239911"/>
              <a:gd name="connsiteX30" fmla="*/ 3172178 w 3183467"/>
              <a:gd name="connsiteY30" fmla="*/ 2156177 h 3239911"/>
              <a:gd name="connsiteX31" fmla="*/ 3160889 w 3183467"/>
              <a:gd name="connsiteY31" fmla="*/ 2201333 h 3239911"/>
              <a:gd name="connsiteX32" fmla="*/ 3127023 w 3183467"/>
              <a:gd name="connsiteY32" fmla="*/ 2336800 h 3239911"/>
              <a:gd name="connsiteX33" fmla="*/ 3093156 w 3183467"/>
              <a:gd name="connsiteY33" fmla="*/ 2460977 h 3239911"/>
              <a:gd name="connsiteX34" fmla="*/ 3036712 w 3183467"/>
              <a:gd name="connsiteY34" fmla="*/ 2517422 h 3239911"/>
              <a:gd name="connsiteX35" fmla="*/ 2935112 w 3183467"/>
              <a:gd name="connsiteY35" fmla="*/ 2630311 h 3239911"/>
              <a:gd name="connsiteX36" fmla="*/ 2923823 w 3183467"/>
              <a:gd name="connsiteY36" fmla="*/ 2675466 h 3239911"/>
              <a:gd name="connsiteX37" fmla="*/ 2867378 w 3183467"/>
              <a:gd name="connsiteY37" fmla="*/ 2765777 h 3239911"/>
              <a:gd name="connsiteX38" fmla="*/ 2833512 w 3183467"/>
              <a:gd name="connsiteY38" fmla="*/ 2844800 h 3239911"/>
              <a:gd name="connsiteX39" fmla="*/ 2788356 w 3183467"/>
              <a:gd name="connsiteY39" fmla="*/ 2912533 h 3239911"/>
              <a:gd name="connsiteX40" fmla="*/ 2754489 w 3183467"/>
              <a:gd name="connsiteY40" fmla="*/ 2935111 h 3239911"/>
              <a:gd name="connsiteX41" fmla="*/ 2731912 w 3183467"/>
              <a:gd name="connsiteY41" fmla="*/ 2980266 h 3239911"/>
              <a:gd name="connsiteX42" fmla="*/ 2652889 w 3183467"/>
              <a:gd name="connsiteY42" fmla="*/ 3014133 h 3239911"/>
              <a:gd name="connsiteX43" fmla="*/ 2607734 w 3183467"/>
              <a:gd name="connsiteY43" fmla="*/ 3036711 h 3239911"/>
              <a:gd name="connsiteX44" fmla="*/ 2540000 w 3183467"/>
              <a:gd name="connsiteY44" fmla="*/ 3059288 h 3239911"/>
              <a:gd name="connsiteX45" fmla="*/ 2156178 w 3183467"/>
              <a:gd name="connsiteY45" fmla="*/ 3036711 h 3239911"/>
              <a:gd name="connsiteX46" fmla="*/ 2032000 w 3183467"/>
              <a:gd name="connsiteY46" fmla="*/ 3014133 h 3239911"/>
              <a:gd name="connsiteX47" fmla="*/ 1941689 w 3183467"/>
              <a:gd name="connsiteY47" fmla="*/ 3002844 h 3239911"/>
              <a:gd name="connsiteX48" fmla="*/ 1873956 w 3183467"/>
              <a:gd name="connsiteY48" fmla="*/ 2991555 h 3239911"/>
              <a:gd name="connsiteX49" fmla="*/ 1727200 w 3183467"/>
              <a:gd name="connsiteY49" fmla="*/ 2980266 h 3239911"/>
              <a:gd name="connsiteX50" fmla="*/ 1038578 w 3183467"/>
              <a:gd name="connsiteY50" fmla="*/ 2991555 h 3239911"/>
              <a:gd name="connsiteX51" fmla="*/ 959556 w 3183467"/>
              <a:gd name="connsiteY51" fmla="*/ 3025422 h 3239911"/>
              <a:gd name="connsiteX52" fmla="*/ 903112 w 3183467"/>
              <a:gd name="connsiteY52" fmla="*/ 3036711 h 3239911"/>
              <a:gd name="connsiteX53" fmla="*/ 767645 w 3183467"/>
              <a:gd name="connsiteY53" fmla="*/ 3104444 h 3239911"/>
              <a:gd name="connsiteX54" fmla="*/ 722489 w 3183467"/>
              <a:gd name="connsiteY54" fmla="*/ 3127022 h 3239911"/>
              <a:gd name="connsiteX55" fmla="*/ 643467 w 3183467"/>
              <a:gd name="connsiteY55" fmla="*/ 3172177 h 3239911"/>
              <a:gd name="connsiteX56" fmla="*/ 609600 w 3183467"/>
              <a:gd name="connsiteY56" fmla="*/ 3183466 h 3239911"/>
              <a:gd name="connsiteX57" fmla="*/ 496712 w 3183467"/>
              <a:gd name="connsiteY57" fmla="*/ 3228622 h 3239911"/>
              <a:gd name="connsiteX58" fmla="*/ 462845 w 3183467"/>
              <a:gd name="connsiteY58" fmla="*/ 3239911 h 3239911"/>
              <a:gd name="connsiteX59" fmla="*/ 383823 w 3183467"/>
              <a:gd name="connsiteY59" fmla="*/ 3228622 h 3239911"/>
              <a:gd name="connsiteX60" fmla="*/ 316089 w 3183467"/>
              <a:gd name="connsiteY60" fmla="*/ 3183466 h 3239911"/>
              <a:gd name="connsiteX61" fmla="*/ 282223 w 3183467"/>
              <a:gd name="connsiteY61" fmla="*/ 3172177 h 3239911"/>
              <a:gd name="connsiteX62" fmla="*/ 237067 w 3183467"/>
              <a:gd name="connsiteY62" fmla="*/ 3138311 h 3239911"/>
              <a:gd name="connsiteX63" fmla="*/ 203200 w 3183467"/>
              <a:gd name="connsiteY63" fmla="*/ 3115733 h 3239911"/>
              <a:gd name="connsiteX64" fmla="*/ 158045 w 3183467"/>
              <a:gd name="connsiteY64" fmla="*/ 3048000 h 3239911"/>
              <a:gd name="connsiteX65" fmla="*/ 135467 w 3183467"/>
              <a:gd name="connsiteY65" fmla="*/ 2968977 h 3239911"/>
              <a:gd name="connsiteX66" fmla="*/ 124178 w 3183467"/>
              <a:gd name="connsiteY66" fmla="*/ 2935111 h 3239911"/>
              <a:gd name="connsiteX67" fmla="*/ 101600 w 3183467"/>
              <a:gd name="connsiteY67" fmla="*/ 2833511 h 3239911"/>
              <a:gd name="connsiteX68" fmla="*/ 79023 w 3183467"/>
              <a:gd name="connsiteY68" fmla="*/ 2765777 h 3239911"/>
              <a:gd name="connsiteX69" fmla="*/ 56445 w 3183467"/>
              <a:gd name="connsiteY69" fmla="*/ 2675466 h 3239911"/>
              <a:gd name="connsiteX70" fmla="*/ 45156 w 3183467"/>
              <a:gd name="connsiteY70" fmla="*/ 2483555 h 3239911"/>
              <a:gd name="connsiteX71" fmla="*/ 33867 w 3183467"/>
              <a:gd name="connsiteY71" fmla="*/ 2393244 h 3239911"/>
              <a:gd name="connsiteX72" fmla="*/ 11289 w 3183467"/>
              <a:gd name="connsiteY72" fmla="*/ 2269066 h 3239911"/>
              <a:gd name="connsiteX73" fmla="*/ 0 w 3183467"/>
              <a:gd name="connsiteY73" fmla="*/ 2167466 h 3239911"/>
              <a:gd name="connsiteX74" fmla="*/ 11289 w 3183467"/>
              <a:gd name="connsiteY74" fmla="*/ 1365955 h 3239911"/>
              <a:gd name="connsiteX75" fmla="*/ 33867 w 3183467"/>
              <a:gd name="connsiteY75" fmla="*/ 925688 h 3239911"/>
              <a:gd name="connsiteX76" fmla="*/ 45156 w 3183467"/>
              <a:gd name="connsiteY76" fmla="*/ 857955 h 3239911"/>
              <a:gd name="connsiteX77" fmla="*/ 56445 w 3183467"/>
              <a:gd name="connsiteY77" fmla="*/ 778933 h 3239911"/>
              <a:gd name="connsiteX78" fmla="*/ 67734 w 3183467"/>
              <a:gd name="connsiteY78" fmla="*/ 620888 h 3239911"/>
              <a:gd name="connsiteX79" fmla="*/ 79023 w 3183467"/>
              <a:gd name="connsiteY79" fmla="*/ 270933 h 3239911"/>
              <a:gd name="connsiteX80" fmla="*/ 90312 w 3183467"/>
              <a:gd name="connsiteY80" fmla="*/ 180622 h 3239911"/>
              <a:gd name="connsiteX81" fmla="*/ 101600 w 3183467"/>
              <a:gd name="connsiteY81" fmla="*/ 112888 h 3239911"/>
              <a:gd name="connsiteX82" fmla="*/ 146756 w 3183467"/>
              <a:gd name="connsiteY82" fmla="*/ 90311 h 3239911"/>
              <a:gd name="connsiteX83" fmla="*/ 270934 w 3183467"/>
              <a:gd name="connsiteY83" fmla="*/ 56444 h 3239911"/>
              <a:gd name="connsiteX84" fmla="*/ 293512 w 3183467"/>
              <a:gd name="connsiteY84" fmla="*/ 56444 h 3239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183467" h="3239911">
                <a:moveTo>
                  <a:pt x="180623" y="67733"/>
                </a:moveTo>
                <a:cubicBezTo>
                  <a:pt x="312327" y="63970"/>
                  <a:pt x="444159" y="63369"/>
                  <a:pt x="575734" y="56444"/>
                </a:cubicBezTo>
                <a:cubicBezTo>
                  <a:pt x="587617" y="55819"/>
                  <a:pt x="597725" y="45921"/>
                  <a:pt x="609600" y="45155"/>
                </a:cubicBezTo>
                <a:cubicBezTo>
                  <a:pt x="714811" y="38367"/>
                  <a:pt x="820326" y="37629"/>
                  <a:pt x="925689" y="33866"/>
                </a:cubicBezTo>
                <a:cubicBezTo>
                  <a:pt x="995238" y="10683"/>
                  <a:pt x="924433" y="32041"/>
                  <a:pt x="1038578" y="11288"/>
                </a:cubicBezTo>
                <a:cubicBezTo>
                  <a:pt x="1053843" y="8513"/>
                  <a:pt x="1068682" y="3763"/>
                  <a:pt x="1083734" y="0"/>
                </a:cubicBezTo>
                <a:cubicBezTo>
                  <a:pt x="1211675" y="3763"/>
                  <a:pt x="1339918" y="1715"/>
                  <a:pt x="1467556" y="11288"/>
                </a:cubicBezTo>
                <a:cubicBezTo>
                  <a:pt x="1491288" y="13068"/>
                  <a:pt x="1512201" y="28094"/>
                  <a:pt x="1535289" y="33866"/>
                </a:cubicBezTo>
                <a:lnTo>
                  <a:pt x="1625600" y="56444"/>
                </a:lnTo>
                <a:cubicBezTo>
                  <a:pt x="1697147" y="104142"/>
                  <a:pt x="1615559" y="56785"/>
                  <a:pt x="1738489" y="90311"/>
                </a:cubicBezTo>
                <a:cubicBezTo>
                  <a:pt x="1754725" y="94739"/>
                  <a:pt x="1767247" y="109104"/>
                  <a:pt x="1783645" y="112888"/>
                </a:cubicBezTo>
                <a:cubicBezTo>
                  <a:pt x="1816847" y="120550"/>
                  <a:pt x="1851469" y="119673"/>
                  <a:pt x="1885245" y="124177"/>
                </a:cubicBezTo>
                <a:cubicBezTo>
                  <a:pt x="1907933" y="127202"/>
                  <a:pt x="1930400" y="131703"/>
                  <a:pt x="1952978" y="135466"/>
                </a:cubicBezTo>
                <a:cubicBezTo>
                  <a:pt x="2088445" y="131703"/>
                  <a:pt x="2224037" y="131118"/>
                  <a:pt x="2359378" y="124177"/>
                </a:cubicBezTo>
                <a:cubicBezTo>
                  <a:pt x="2371262" y="123568"/>
                  <a:pt x="2381803" y="116157"/>
                  <a:pt x="2393245" y="112888"/>
                </a:cubicBezTo>
                <a:cubicBezTo>
                  <a:pt x="2410129" y="108064"/>
                  <a:pt x="2454219" y="99335"/>
                  <a:pt x="2472267" y="90311"/>
                </a:cubicBezTo>
                <a:cubicBezTo>
                  <a:pt x="2484402" y="84243"/>
                  <a:pt x="2493383" y="72370"/>
                  <a:pt x="2506134" y="67733"/>
                </a:cubicBezTo>
                <a:cubicBezTo>
                  <a:pt x="2535296" y="57129"/>
                  <a:pt x="2567007" y="54968"/>
                  <a:pt x="2596445" y="45155"/>
                </a:cubicBezTo>
                <a:lnTo>
                  <a:pt x="2630312" y="33866"/>
                </a:lnTo>
                <a:cubicBezTo>
                  <a:pt x="2728149" y="37629"/>
                  <a:pt x="2826433" y="35080"/>
                  <a:pt x="2923823" y="45155"/>
                </a:cubicBezTo>
                <a:cubicBezTo>
                  <a:pt x="2939585" y="46786"/>
                  <a:pt x="2985030" y="93210"/>
                  <a:pt x="2991556" y="101600"/>
                </a:cubicBezTo>
                <a:cubicBezTo>
                  <a:pt x="3008215" y="123019"/>
                  <a:pt x="3036712" y="169333"/>
                  <a:pt x="3036712" y="169333"/>
                </a:cubicBezTo>
                <a:cubicBezTo>
                  <a:pt x="3044238" y="191911"/>
                  <a:pt x="3055376" y="213591"/>
                  <a:pt x="3059289" y="237066"/>
                </a:cubicBezTo>
                <a:cubicBezTo>
                  <a:pt x="3081411" y="369797"/>
                  <a:pt x="3059413" y="248911"/>
                  <a:pt x="3081867" y="349955"/>
                </a:cubicBezTo>
                <a:cubicBezTo>
                  <a:pt x="3100031" y="431691"/>
                  <a:pt x="3084272" y="379749"/>
                  <a:pt x="3104445" y="440266"/>
                </a:cubicBezTo>
                <a:cubicBezTo>
                  <a:pt x="3108208" y="504236"/>
                  <a:pt x="3110183" y="568337"/>
                  <a:pt x="3115734" y="632177"/>
                </a:cubicBezTo>
                <a:cubicBezTo>
                  <a:pt x="3117956" y="657733"/>
                  <a:pt x="3132778" y="728687"/>
                  <a:pt x="3138312" y="756355"/>
                </a:cubicBezTo>
                <a:cubicBezTo>
                  <a:pt x="3172956" y="1172122"/>
                  <a:pt x="3133944" y="666860"/>
                  <a:pt x="3160889" y="1636888"/>
                </a:cubicBezTo>
                <a:cubicBezTo>
                  <a:pt x="3161525" y="1659769"/>
                  <a:pt x="3169339" y="1681909"/>
                  <a:pt x="3172178" y="1704622"/>
                </a:cubicBezTo>
                <a:cubicBezTo>
                  <a:pt x="3176869" y="1742147"/>
                  <a:pt x="3179704" y="1779881"/>
                  <a:pt x="3183467" y="1817511"/>
                </a:cubicBezTo>
                <a:cubicBezTo>
                  <a:pt x="3179704" y="1930400"/>
                  <a:pt x="3178811" y="2043421"/>
                  <a:pt x="3172178" y="2156177"/>
                </a:cubicBezTo>
                <a:cubicBezTo>
                  <a:pt x="3171267" y="2171665"/>
                  <a:pt x="3163440" y="2186029"/>
                  <a:pt x="3160889" y="2201333"/>
                </a:cubicBezTo>
                <a:cubicBezTo>
                  <a:pt x="3140824" y="2321720"/>
                  <a:pt x="3166877" y="2257088"/>
                  <a:pt x="3127023" y="2336800"/>
                </a:cubicBezTo>
                <a:cubicBezTo>
                  <a:pt x="3120964" y="2367093"/>
                  <a:pt x="3109525" y="2436424"/>
                  <a:pt x="3093156" y="2460977"/>
                </a:cubicBezTo>
                <a:cubicBezTo>
                  <a:pt x="3046633" y="2530761"/>
                  <a:pt x="3098285" y="2462690"/>
                  <a:pt x="3036712" y="2517422"/>
                </a:cubicBezTo>
                <a:cubicBezTo>
                  <a:pt x="2975929" y="2571451"/>
                  <a:pt x="2976200" y="2575525"/>
                  <a:pt x="2935112" y="2630311"/>
                </a:cubicBezTo>
                <a:cubicBezTo>
                  <a:pt x="2931349" y="2645363"/>
                  <a:pt x="2930124" y="2661288"/>
                  <a:pt x="2923823" y="2675466"/>
                </a:cubicBezTo>
                <a:cubicBezTo>
                  <a:pt x="2914744" y="2695894"/>
                  <a:pt x="2882484" y="2743118"/>
                  <a:pt x="2867378" y="2765777"/>
                </a:cubicBezTo>
                <a:cubicBezTo>
                  <a:pt x="2855700" y="2800810"/>
                  <a:pt x="2854434" y="2809930"/>
                  <a:pt x="2833512" y="2844800"/>
                </a:cubicBezTo>
                <a:cubicBezTo>
                  <a:pt x="2819551" y="2868068"/>
                  <a:pt x="2810934" y="2897481"/>
                  <a:pt x="2788356" y="2912533"/>
                </a:cubicBezTo>
                <a:lnTo>
                  <a:pt x="2754489" y="2935111"/>
                </a:lnTo>
                <a:cubicBezTo>
                  <a:pt x="2746963" y="2950163"/>
                  <a:pt x="2742685" y="2967338"/>
                  <a:pt x="2731912" y="2980266"/>
                </a:cubicBezTo>
                <a:cubicBezTo>
                  <a:pt x="2711396" y="3004885"/>
                  <a:pt x="2681178" y="3007061"/>
                  <a:pt x="2652889" y="3014133"/>
                </a:cubicBezTo>
                <a:cubicBezTo>
                  <a:pt x="2637837" y="3021659"/>
                  <a:pt x="2623359" y="3030461"/>
                  <a:pt x="2607734" y="3036711"/>
                </a:cubicBezTo>
                <a:cubicBezTo>
                  <a:pt x="2585637" y="3045550"/>
                  <a:pt x="2540000" y="3059288"/>
                  <a:pt x="2540000" y="3059288"/>
                </a:cubicBezTo>
                <a:cubicBezTo>
                  <a:pt x="2376716" y="3052485"/>
                  <a:pt x="2298161" y="3054459"/>
                  <a:pt x="2156178" y="3036711"/>
                </a:cubicBezTo>
                <a:cubicBezTo>
                  <a:pt x="2044126" y="3022704"/>
                  <a:pt x="2132175" y="3029545"/>
                  <a:pt x="2032000" y="3014133"/>
                </a:cubicBezTo>
                <a:cubicBezTo>
                  <a:pt x="2002015" y="3009520"/>
                  <a:pt x="1971722" y="3007134"/>
                  <a:pt x="1941689" y="3002844"/>
                </a:cubicBezTo>
                <a:cubicBezTo>
                  <a:pt x="1919030" y="2999607"/>
                  <a:pt x="1896719" y="2993951"/>
                  <a:pt x="1873956" y="2991555"/>
                </a:cubicBezTo>
                <a:cubicBezTo>
                  <a:pt x="1825162" y="2986419"/>
                  <a:pt x="1776119" y="2984029"/>
                  <a:pt x="1727200" y="2980266"/>
                </a:cubicBezTo>
                <a:lnTo>
                  <a:pt x="1038578" y="2991555"/>
                </a:lnTo>
                <a:cubicBezTo>
                  <a:pt x="972081" y="2993601"/>
                  <a:pt x="1013485" y="3005198"/>
                  <a:pt x="959556" y="3025422"/>
                </a:cubicBezTo>
                <a:cubicBezTo>
                  <a:pt x="941590" y="3032159"/>
                  <a:pt x="921927" y="3032948"/>
                  <a:pt x="903112" y="3036711"/>
                </a:cubicBezTo>
                <a:lnTo>
                  <a:pt x="767645" y="3104444"/>
                </a:lnTo>
                <a:cubicBezTo>
                  <a:pt x="752593" y="3111970"/>
                  <a:pt x="736491" y="3117687"/>
                  <a:pt x="722489" y="3127022"/>
                </a:cubicBezTo>
                <a:cubicBezTo>
                  <a:pt x="688474" y="3149699"/>
                  <a:pt x="683575" y="3154988"/>
                  <a:pt x="643467" y="3172177"/>
                </a:cubicBezTo>
                <a:cubicBezTo>
                  <a:pt x="632529" y="3176864"/>
                  <a:pt x="620537" y="3178778"/>
                  <a:pt x="609600" y="3183466"/>
                </a:cubicBezTo>
                <a:cubicBezTo>
                  <a:pt x="493326" y="3233298"/>
                  <a:pt x="650884" y="3177231"/>
                  <a:pt x="496712" y="3228622"/>
                </a:cubicBezTo>
                <a:lnTo>
                  <a:pt x="462845" y="3239911"/>
                </a:lnTo>
                <a:cubicBezTo>
                  <a:pt x="436504" y="3236148"/>
                  <a:pt x="408658" y="3238174"/>
                  <a:pt x="383823" y="3228622"/>
                </a:cubicBezTo>
                <a:cubicBezTo>
                  <a:pt x="358496" y="3218881"/>
                  <a:pt x="341832" y="3192047"/>
                  <a:pt x="316089" y="3183466"/>
                </a:cubicBezTo>
                <a:lnTo>
                  <a:pt x="282223" y="3172177"/>
                </a:lnTo>
                <a:cubicBezTo>
                  <a:pt x="267171" y="3160888"/>
                  <a:pt x="252377" y="3149247"/>
                  <a:pt x="237067" y="3138311"/>
                </a:cubicBezTo>
                <a:cubicBezTo>
                  <a:pt x="226026" y="3130425"/>
                  <a:pt x="212134" y="3125944"/>
                  <a:pt x="203200" y="3115733"/>
                </a:cubicBezTo>
                <a:cubicBezTo>
                  <a:pt x="185332" y="3095312"/>
                  <a:pt x="158045" y="3048000"/>
                  <a:pt x="158045" y="3048000"/>
                </a:cubicBezTo>
                <a:cubicBezTo>
                  <a:pt x="130976" y="2966793"/>
                  <a:pt x="163820" y="3068210"/>
                  <a:pt x="135467" y="2968977"/>
                </a:cubicBezTo>
                <a:cubicBezTo>
                  <a:pt x="132198" y="2957536"/>
                  <a:pt x="127064" y="2946655"/>
                  <a:pt x="124178" y="2935111"/>
                </a:cubicBezTo>
                <a:cubicBezTo>
                  <a:pt x="108060" y="2870638"/>
                  <a:pt x="118988" y="2891471"/>
                  <a:pt x="101600" y="2833511"/>
                </a:cubicBezTo>
                <a:cubicBezTo>
                  <a:pt x="94761" y="2810715"/>
                  <a:pt x="84795" y="2788866"/>
                  <a:pt x="79023" y="2765777"/>
                </a:cubicBezTo>
                <a:lnTo>
                  <a:pt x="56445" y="2675466"/>
                </a:lnTo>
                <a:cubicBezTo>
                  <a:pt x="52682" y="2611496"/>
                  <a:pt x="50266" y="2547432"/>
                  <a:pt x="45156" y="2483555"/>
                </a:cubicBezTo>
                <a:cubicBezTo>
                  <a:pt x="42737" y="2453314"/>
                  <a:pt x="38480" y="2423229"/>
                  <a:pt x="33867" y="2393244"/>
                </a:cubicBezTo>
                <a:cubicBezTo>
                  <a:pt x="12582" y="2254897"/>
                  <a:pt x="32301" y="2426657"/>
                  <a:pt x="11289" y="2269066"/>
                </a:cubicBezTo>
                <a:cubicBezTo>
                  <a:pt x="6785" y="2235290"/>
                  <a:pt x="3763" y="2201333"/>
                  <a:pt x="0" y="2167466"/>
                </a:cubicBezTo>
                <a:cubicBezTo>
                  <a:pt x="3763" y="1900296"/>
                  <a:pt x="5724" y="1633094"/>
                  <a:pt x="11289" y="1365955"/>
                </a:cubicBezTo>
                <a:cubicBezTo>
                  <a:pt x="13201" y="1274158"/>
                  <a:pt x="22314" y="1041213"/>
                  <a:pt x="33867" y="925688"/>
                </a:cubicBezTo>
                <a:cubicBezTo>
                  <a:pt x="36145" y="902912"/>
                  <a:pt x="41676" y="880578"/>
                  <a:pt x="45156" y="857955"/>
                </a:cubicBezTo>
                <a:cubicBezTo>
                  <a:pt x="49202" y="831656"/>
                  <a:pt x="52682" y="805274"/>
                  <a:pt x="56445" y="778933"/>
                </a:cubicBezTo>
                <a:cubicBezTo>
                  <a:pt x="60208" y="726251"/>
                  <a:pt x="65389" y="673652"/>
                  <a:pt x="67734" y="620888"/>
                </a:cubicBezTo>
                <a:cubicBezTo>
                  <a:pt x="72916" y="504291"/>
                  <a:pt x="73046" y="387492"/>
                  <a:pt x="79023" y="270933"/>
                </a:cubicBezTo>
                <a:cubicBezTo>
                  <a:pt x="80577" y="240635"/>
                  <a:pt x="86022" y="210655"/>
                  <a:pt x="90312" y="180622"/>
                </a:cubicBezTo>
                <a:cubicBezTo>
                  <a:pt x="93549" y="157963"/>
                  <a:pt x="89469" y="132298"/>
                  <a:pt x="101600" y="112888"/>
                </a:cubicBezTo>
                <a:cubicBezTo>
                  <a:pt x="110519" y="98617"/>
                  <a:pt x="131131" y="96561"/>
                  <a:pt x="146756" y="90311"/>
                </a:cubicBezTo>
                <a:cubicBezTo>
                  <a:pt x="188425" y="73644"/>
                  <a:pt x="226842" y="62743"/>
                  <a:pt x="270934" y="56444"/>
                </a:cubicBezTo>
                <a:cubicBezTo>
                  <a:pt x="278384" y="55380"/>
                  <a:pt x="285986" y="56444"/>
                  <a:pt x="293512" y="564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88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A46BC-9A99-4ED9-B533-9FB50968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Exit </a:t>
            </a:r>
            <a:r>
              <a:rPr lang="nl-NL" sz="5400" b="1" dirty="0" err="1"/>
              <a:t>and</a:t>
            </a:r>
            <a:r>
              <a:rPr lang="nl-NL" sz="5400" b="1" dirty="0"/>
              <a:t> </a:t>
            </a:r>
            <a:r>
              <a:rPr lang="nl-NL" sz="5400" b="1" dirty="0" err="1"/>
              <a:t>voice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70D5D5-E32E-4635-836D-AB5F15002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Hirschman</a:t>
            </a:r>
          </a:p>
          <a:p>
            <a:pPr marL="0" indent="0">
              <a:buNone/>
            </a:pPr>
            <a:r>
              <a:rPr lang="nl-NL" sz="4000" dirty="0"/>
              <a:t>Exit</a:t>
            </a:r>
            <a:r>
              <a:rPr lang="nl-NL" sz="3200" dirty="0"/>
              <a:t>: </a:t>
            </a:r>
            <a:r>
              <a:rPr lang="nl-NL" sz="3200" dirty="0" err="1"/>
              <a:t>when</a:t>
            </a:r>
            <a:r>
              <a:rPr lang="nl-NL" sz="3200" dirty="0"/>
              <a:t> </a:t>
            </a:r>
            <a:r>
              <a:rPr lang="nl-NL" sz="3200" dirty="0" err="1"/>
              <a:t>not</a:t>
            </a:r>
            <a:r>
              <a:rPr lang="nl-NL" sz="3200" dirty="0"/>
              <a:t> </a:t>
            </a:r>
            <a:r>
              <a:rPr lang="nl-NL" sz="3200" dirty="0" err="1"/>
              <a:t>satisfied</a:t>
            </a:r>
            <a:r>
              <a:rPr lang="nl-NL" sz="3200" dirty="0"/>
              <a:t>, </a:t>
            </a:r>
            <a:r>
              <a:rPr lang="nl-NL" sz="3200" dirty="0" err="1"/>
              <a:t>fire</a:t>
            </a:r>
            <a:r>
              <a:rPr lang="nl-NL" sz="3200" dirty="0"/>
              <a:t>, </a:t>
            </a:r>
            <a:r>
              <a:rPr lang="nl-NL" sz="3200" dirty="0" err="1"/>
              <a:t>sell</a:t>
            </a:r>
            <a:r>
              <a:rPr lang="nl-NL" sz="3200" dirty="0"/>
              <a:t>, end contract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4000" dirty="0"/>
              <a:t>Voice</a:t>
            </a:r>
            <a:r>
              <a:rPr lang="nl-NL" sz="3200" dirty="0"/>
              <a:t>: </a:t>
            </a:r>
            <a:r>
              <a:rPr lang="nl-NL" sz="3200" dirty="0" err="1"/>
              <a:t>announce</a:t>
            </a:r>
            <a:r>
              <a:rPr lang="nl-NL" sz="3200" dirty="0"/>
              <a:t> </a:t>
            </a:r>
            <a:r>
              <a:rPr lang="nl-NL" sz="3200" dirty="0" err="1"/>
              <a:t>dissatisfaction</a:t>
            </a:r>
            <a:r>
              <a:rPr lang="nl-NL" sz="3200" dirty="0"/>
              <a:t>, </a:t>
            </a:r>
            <a:r>
              <a:rPr lang="nl-NL" sz="3200" dirty="0" err="1"/>
              <a:t>ask</a:t>
            </a:r>
            <a:r>
              <a:rPr lang="nl-NL" sz="3200" dirty="0"/>
              <a:t> </a:t>
            </a:r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explanation</a:t>
            </a:r>
            <a:r>
              <a:rPr lang="nl-NL" sz="3200" dirty="0"/>
              <a:t>, </a:t>
            </a:r>
            <a:r>
              <a:rPr lang="nl-NL" sz="3200" dirty="0" err="1"/>
              <a:t>seek</a:t>
            </a:r>
            <a:r>
              <a:rPr lang="nl-NL" sz="3200" dirty="0"/>
              <a:t> solution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Behind</a:t>
            </a:r>
            <a:r>
              <a:rPr lang="nl-NL" sz="3200" dirty="0"/>
              <a:t> </a:t>
            </a:r>
            <a:r>
              <a:rPr lang="nl-NL" sz="3200" dirty="0" err="1"/>
              <a:t>voice</a:t>
            </a:r>
            <a:r>
              <a:rPr lang="nl-NL" sz="3200" dirty="0"/>
              <a:t> </a:t>
            </a:r>
            <a:r>
              <a:rPr lang="nl-NL" sz="3200" dirty="0" err="1"/>
              <a:t>lurks</a:t>
            </a:r>
            <a:r>
              <a:rPr lang="nl-NL" sz="3200" dirty="0"/>
              <a:t> exit  </a:t>
            </a:r>
          </a:p>
        </p:txBody>
      </p:sp>
    </p:spTree>
    <p:extLst>
      <p:ext uri="{BB962C8B-B14F-4D97-AF65-F5344CB8AC3E}">
        <p14:creationId xmlns:p14="http://schemas.microsoft.com/office/powerpoint/2010/main" val="766496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FC98B-0C8E-40F2-AD05-BDFB0333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err="1"/>
              <a:t>Openness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C0F539-4505-4FA9-936B-9F6A479F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000" dirty="0" err="1"/>
              <a:t>Causal</a:t>
            </a:r>
            <a:r>
              <a:rPr lang="nl-NL" sz="4000" dirty="0"/>
              <a:t> </a:t>
            </a:r>
            <a:r>
              <a:rPr lang="nl-NL" sz="4000" dirty="0" err="1"/>
              <a:t>ambiguity</a:t>
            </a:r>
            <a:r>
              <a:rPr lang="nl-NL" sz="3200" dirty="0"/>
              <a:t>: </a:t>
            </a:r>
            <a:r>
              <a:rPr lang="nl-NL" sz="3200" dirty="0" err="1"/>
              <a:t>what</a:t>
            </a:r>
            <a:r>
              <a:rPr lang="nl-NL" sz="3200" dirty="0"/>
              <a:t> went wrong: accident, </a:t>
            </a:r>
            <a:r>
              <a:rPr lang="nl-NL" sz="3200" dirty="0" err="1"/>
              <a:t>lack</a:t>
            </a:r>
            <a:r>
              <a:rPr lang="nl-NL" sz="3200" dirty="0"/>
              <a:t> of </a:t>
            </a:r>
            <a:r>
              <a:rPr lang="nl-NL" sz="3200" dirty="0" err="1"/>
              <a:t>competence</a:t>
            </a:r>
            <a:r>
              <a:rPr lang="nl-NL" sz="3200" dirty="0"/>
              <a:t>, </a:t>
            </a:r>
            <a:r>
              <a:rPr lang="nl-NL" sz="3200" dirty="0" err="1"/>
              <a:t>lack</a:t>
            </a:r>
            <a:r>
              <a:rPr lang="nl-NL" sz="3200" dirty="0"/>
              <a:t> of attention/commitment, or </a:t>
            </a:r>
            <a:r>
              <a:rPr lang="nl-NL" sz="3200" dirty="0" err="1"/>
              <a:t>cheating</a:t>
            </a:r>
            <a:r>
              <a:rPr lang="nl-NL" sz="3200" dirty="0"/>
              <a:t>? 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>
                <a:sym typeface="Wingdings" panose="05000000000000000000" pitchFamily="2" charset="2"/>
              </a:rPr>
              <a:t> </a:t>
            </a:r>
            <a:r>
              <a:rPr lang="nl-NL" sz="3200" dirty="0" err="1">
                <a:sym typeface="Wingdings" panose="05000000000000000000" pitchFamily="2" charset="2"/>
              </a:rPr>
              <a:t>need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for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4000" dirty="0" err="1">
                <a:sym typeface="Wingdings" panose="05000000000000000000" pitchFamily="2" charset="2"/>
              </a:rPr>
              <a:t>openness</a:t>
            </a:r>
            <a:r>
              <a:rPr lang="nl-NL" sz="3200" dirty="0">
                <a:sym typeface="Wingdings" panose="05000000000000000000" pitchFamily="2" charset="2"/>
              </a:rPr>
              <a:t>: report </a:t>
            </a:r>
            <a:r>
              <a:rPr lang="nl-NL" sz="3200" dirty="0" err="1">
                <a:sym typeface="Wingdings" panose="05000000000000000000" pitchFamily="2" charset="2"/>
              </a:rPr>
              <a:t>errors</a:t>
            </a:r>
            <a:r>
              <a:rPr lang="nl-NL" sz="3200" dirty="0">
                <a:sym typeface="Wingdings" panose="05000000000000000000" pitchFamily="2" charset="2"/>
              </a:rPr>
              <a:t>, </a:t>
            </a:r>
            <a:r>
              <a:rPr lang="nl-NL" sz="3200" dirty="0" err="1">
                <a:sym typeface="Wingdings" panose="05000000000000000000" pitchFamily="2" charset="2"/>
              </a:rPr>
              <a:t>propose</a:t>
            </a:r>
            <a:r>
              <a:rPr lang="nl-NL" sz="3200" dirty="0">
                <a:sym typeface="Wingdings" panose="05000000000000000000" pitchFamily="2" charset="2"/>
              </a:rPr>
              <a:t> remedies, </a:t>
            </a:r>
            <a:r>
              <a:rPr lang="nl-NL" sz="3200" dirty="0" err="1">
                <a:sym typeface="Wingdings" panose="05000000000000000000" pitchFamily="2" charset="2"/>
              </a:rPr>
              <a:t>give</a:t>
            </a:r>
            <a:r>
              <a:rPr lang="nl-NL" sz="3200" dirty="0">
                <a:sym typeface="Wingdings" panose="05000000000000000000" pitchFamily="2" charset="2"/>
              </a:rPr>
              <a:t> benefit of </a:t>
            </a:r>
            <a:r>
              <a:rPr lang="nl-NL" sz="3200" dirty="0" err="1">
                <a:sym typeface="Wingdings" panose="05000000000000000000" pitchFamily="2" charset="2"/>
              </a:rPr>
              <a:t>the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doubt</a:t>
            </a:r>
            <a:endParaRPr lang="nl-NL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3200" dirty="0" err="1">
                <a:sym typeface="Wingdings" panose="05000000000000000000" pitchFamily="2" charset="2"/>
              </a:rPr>
              <a:t>That</a:t>
            </a:r>
            <a:r>
              <a:rPr lang="nl-NL" sz="3200" dirty="0">
                <a:sym typeface="Wingdings" panose="05000000000000000000" pitchFamily="2" charset="2"/>
              </a:rPr>
              <a:t> is </a:t>
            </a:r>
            <a:r>
              <a:rPr lang="nl-NL" sz="3200" dirty="0" err="1">
                <a:sym typeface="Wingdings" panose="05000000000000000000" pitchFamily="2" charset="2"/>
              </a:rPr>
              <a:t>voice</a:t>
            </a:r>
            <a:endParaRPr lang="nl-NL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012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D5027-C921-46A1-BCB1-D1D5C030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err="1"/>
              <a:t>Mental</a:t>
            </a:r>
            <a:r>
              <a:rPr lang="nl-NL" sz="5400" b="1" dirty="0"/>
              <a:t> frames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866A82-1488-4869-A5C6-D448463C3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Frames </a:t>
            </a:r>
            <a:r>
              <a:rPr lang="nl-NL" sz="3200" dirty="0" err="1"/>
              <a:t>that</a:t>
            </a:r>
            <a:r>
              <a:rPr lang="nl-NL" sz="3200" dirty="0"/>
              <a:t> </a:t>
            </a:r>
            <a:r>
              <a:rPr lang="nl-NL" sz="3200" dirty="0" err="1"/>
              <a:t>yield</a:t>
            </a:r>
            <a:r>
              <a:rPr lang="nl-NL" sz="3200" dirty="0"/>
              <a:t> </a:t>
            </a:r>
            <a:r>
              <a:rPr lang="nl-NL" sz="3200" dirty="0" err="1"/>
              <a:t>interpretation</a:t>
            </a:r>
            <a:r>
              <a:rPr lang="nl-NL" sz="3200" dirty="0"/>
              <a:t> </a:t>
            </a:r>
            <a:r>
              <a:rPr lang="nl-NL" sz="3200" dirty="0" err="1"/>
              <a:t>and</a:t>
            </a:r>
            <a:r>
              <a:rPr lang="nl-NL" sz="3200" dirty="0"/>
              <a:t> trigger action</a:t>
            </a:r>
          </a:p>
          <a:p>
            <a:pPr>
              <a:buFontTx/>
              <a:buChar char="-"/>
            </a:pPr>
            <a:r>
              <a:rPr lang="nl-NL" sz="4000" dirty="0" err="1"/>
              <a:t>Solidarity</a:t>
            </a:r>
            <a:r>
              <a:rPr lang="nl-NL" sz="4000" dirty="0"/>
              <a:t> frame</a:t>
            </a:r>
            <a:r>
              <a:rPr lang="nl-NL" sz="3200" dirty="0"/>
              <a:t>: trust, </a:t>
            </a:r>
            <a:r>
              <a:rPr lang="nl-NL" sz="3200" dirty="0" err="1"/>
              <a:t>give</a:t>
            </a:r>
            <a:r>
              <a:rPr lang="nl-NL" sz="3200" dirty="0"/>
              <a:t> </a:t>
            </a:r>
            <a:r>
              <a:rPr lang="nl-NL" sz="3200" dirty="0" err="1"/>
              <a:t>and</a:t>
            </a:r>
            <a:r>
              <a:rPr lang="nl-NL" sz="3200" dirty="0"/>
              <a:t> take, </a:t>
            </a:r>
            <a:r>
              <a:rPr lang="nl-NL" sz="3200" dirty="0" err="1"/>
              <a:t>openness</a:t>
            </a:r>
            <a:r>
              <a:rPr lang="nl-NL" sz="3200" dirty="0"/>
              <a:t>, </a:t>
            </a:r>
            <a:r>
              <a:rPr lang="nl-NL" sz="3200" dirty="0" err="1"/>
              <a:t>voice</a:t>
            </a:r>
            <a:endParaRPr lang="nl-NL" sz="3200" dirty="0"/>
          </a:p>
          <a:p>
            <a:pPr>
              <a:buFontTx/>
              <a:buChar char="-"/>
            </a:pPr>
            <a:r>
              <a:rPr lang="nl-NL" sz="4000" dirty="0" err="1"/>
              <a:t>Defensive</a:t>
            </a:r>
            <a:r>
              <a:rPr lang="nl-NL" sz="4000" dirty="0"/>
              <a:t>/survival frame</a:t>
            </a:r>
            <a:r>
              <a:rPr lang="nl-NL" sz="3200" dirty="0"/>
              <a:t>: mistrust, </a:t>
            </a:r>
            <a:r>
              <a:rPr lang="nl-NL" sz="3200" dirty="0" err="1"/>
              <a:t>guard</a:t>
            </a:r>
            <a:r>
              <a:rPr lang="nl-NL" sz="3200" dirty="0"/>
              <a:t> </a:t>
            </a:r>
            <a:r>
              <a:rPr lang="nl-NL" sz="3200" dirty="0" err="1"/>
              <a:t>your</a:t>
            </a:r>
            <a:r>
              <a:rPr lang="nl-NL" sz="3200" dirty="0"/>
              <a:t> resources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3200" dirty="0" err="1"/>
              <a:t>Instinctively</a:t>
            </a:r>
            <a:r>
              <a:rPr lang="nl-NL" sz="3200" dirty="0"/>
              <a:t>, </a:t>
            </a:r>
            <a:r>
              <a:rPr lang="nl-NL" sz="3200" dirty="0" err="1"/>
              <a:t>people</a:t>
            </a:r>
            <a:r>
              <a:rPr lang="nl-NL" sz="3200" dirty="0"/>
              <a:t> have </a:t>
            </a:r>
            <a:r>
              <a:rPr lang="nl-NL" sz="3200" dirty="0" err="1"/>
              <a:t>both</a:t>
            </a: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Danger</a:t>
            </a:r>
            <a:r>
              <a:rPr lang="nl-NL" sz="3200" dirty="0"/>
              <a:t> of frame </a:t>
            </a:r>
            <a:r>
              <a:rPr lang="nl-NL" sz="3200" dirty="0" err="1"/>
              <a:t>switching</a:t>
            </a:r>
            <a:r>
              <a:rPr lang="nl-NL" sz="3200" dirty="0"/>
              <a:t> </a:t>
            </a:r>
            <a:r>
              <a:rPr lang="nl-NL" sz="3200" dirty="0">
                <a:sym typeface="Wingdings" panose="05000000000000000000" pitchFamily="2" charset="2"/>
              </a:rPr>
              <a:t> </a:t>
            </a:r>
            <a:r>
              <a:rPr lang="nl-NL" sz="3200" dirty="0" err="1">
                <a:sym typeface="Wingdings" panose="05000000000000000000" pitchFamily="2" charset="2"/>
              </a:rPr>
              <a:t>enact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your</a:t>
            </a:r>
            <a:r>
              <a:rPr lang="nl-NL" sz="3200" dirty="0">
                <a:sym typeface="Wingdings" panose="05000000000000000000" pitchFamily="2" charset="2"/>
              </a:rPr>
              <a:t> trust </a:t>
            </a:r>
            <a:r>
              <a:rPr lang="nl-NL" sz="3200" dirty="0" err="1">
                <a:sym typeface="Wingdings" panose="05000000000000000000" pitchFamily="2" charset="2"/>
              </a:rPr>
              <a:t>and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trustworthiness</a:t>
            </a:r>
            <a:endParaRPr lang="nl-NL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3200" dirty="0" err="1">
                <a:sym typeface="Wingdings" panose="05000000000000000000" pitchFamily="2" charset="2"/>
              </a:rPr>
              <a:t>Relational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signalling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060805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A25F9-32DA-4865-B755-7C1DA904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Trustbuilding actions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A0590D-C393-418A-B088-27E6992AE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err="1"/>
              <a:t>Don’t</a:t>
            </a:r>
            <a:r>
              <a:rPr lang="nl-NL" sz="3200" dirty="0"/>
              <a:t> </a:t>
            </a:r>
            <a:r>
              <a:rPr lang="nl-NL" sz="3200" dirty="0" err="1"/>
              <a:t>promise</a:t>
            </a:r>
            <a:r>
              <a:rPr lang="nl-NL" sz="3200" dirty="0"/>
              <a:t> more </a:t>
            </a:r>
            <a:r>
              <a:rPr lang="nl-NL" sz="3200" dirty="0" err="1"/>
              <a:t>than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can</a:t>
            </a:r>
            <a:r>
              <a:rPr lang="nl-NL" sz="3200" dirty="0"/>
              <a:t> </a:t>
            </a:r>
            <a:r>
              <a:rPr lang="nl-NL" sz="3200" dirty="0" err="1"/>
              <a:t>realise</a:t>
            </a: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Practise</a:t>
            </a:r>
            <a:r>
              <a:rPr lang="nl-NL" sz="3200" dirty="0"/>
              <a:t> </a:t>
            </a:r>
            <a:r>
              <a:rPr lang="nl-NL" sz="3200" dirty="0" err="1"/>
              <a:t>openness</a:t>
            </a:r>
            <a:r>
              <a:rPr lang="nl-NL" sz="3200" dirty="0"/>
              <a:t> (</a:t>
            </a:r>
            <a:r>
              <a:rPr lang="nl-NL" sz="3200" dirty="0" err="1"/>
              <a:t>see</a:t>
            </a:r>
            <a:r>
              <a:rPr lang="nl-NL" sz="3200" dirty="0"/>
              <a:t> </a:t>
            </a:r>
            <a:r>
              <a:rPr lang="nl-NL" sz="3200" dirty="0" err="1"/>
              <a:t>before</a:t>
            </a:r>
            <a:r>
              <a:rPr lang="nl-NL" sz="3200" dirty="0"/>
              <a:t>)</a:t>
            </a:r>
          </a:p>
          <a:p>
            <a:pPr marL="0" indent="0">
              <a:buNone/>
            </a:pPr>
            <a:r>
              <a:rPr lang="nl-NL" sz="3200" dirty="0"/>
              <a:t>Be open </a:t>
            </a:r>
            <a:r>
              <a:rPr lang="nl-NL" sz="3200" dirty="0" err="1"/>
              <a:t>about</a:t>
            </a:r>
            <a:r>
              <a:rPr lang="nl-NL" sz="3200" dirty="0"/>
              <a:t> </a:t>
            </a:r>
            <a:r>
              <a:rPr lang="nl-NL" sz="3200" dirty="0" err="1"/>
              <a:t>expectations</a:t>
            </a: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Demonstrate</a:t>
            </a:r>
            <a:r>
              <a:rPr lang="nl-NL" sz="3200" dirty="0"/>
              <a:t>  </a:t>
            </a:r>
            <a:r>
              <a:rPr lang="nl-NL" sz="3200" dirty="0" err="1"/>
              <a:t>loyalty</a:t>
            </a:r>
            <a:endParaRPr lang="nl-NL" sz="3200" dirty="0"/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46488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887C1-F047-443F-8BE4-C109407A6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951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b="1" dirty="0" err="1"/>
              <a:t>Horizontal</a:t>
            </a:r>
            <a:r>
              <a:rPr lang="nl-NL" sz="5400" b="1" dirty="0"/>
              <a:t> control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6B9933-BC52-4E00-A848-EB8E1AA84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51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 err="1"/>
              <a:t>Vertical</a:t>
            </a:r>
            <a:r>
              <a:rPr lang="nl-NL" sz="2400" dirty="0"/>
              <a:t> control </a:t>
            </a:r>
            <a:r>
              <a:rPr lang="nl-NL" sz="2400" dirty="0" err="1"/>
              <a:t>odd</a:t>
            </a:r>
            <a:r>
              <a:rPr lang="nl-NL" sz="2400" dirty="0"/>
              <a:t> in </a:t>
            </a:r>
            <a:r>
              <a:rPr lang="nl-NL" sz="2400" dirty="0" err="1"/>
              <a:t>times</a:t>
            </a:r>
            <a:r>
              <a:rPr lang="nl-NL" sz="2400" dirty="0"/>
              <a:t> of </a:t>
            </a:r>
            <a:r>
              <a:rPr lang="nl-NL" sz="2400" dirty="0" err="1"/>
              <a:t>professionalization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specialization</a:t>
            </a:r>
            <a:endParaRPr lang="nl-NL" sz="24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400" dirty="0" err="1"/>
              <a:t>Literature</a:t>
            </a:r>
            <a:r>
              <a:rPr lang="nl-NL" sz="2400" dirty="0"/>
              <a:t> on </a:t>
            </a:r>
            <a:r>
              <a:rPr lang="nl-NL" sz="3200" dirty="0"/>
              <a:t>‘</a:t>
            </a:r>
            <a:r>
              <a:rPr lang="nl-NL" sz="3200" dirty="0" err="1"/>
              <a:t>Communities</a:t>
            </a:r>
            <a:r>
              <a:rPr lang="nl-NL" sz="3200" dirty="0"/>
              <a:t> of </a:t>
            </a:r>
            <a:r>
              <a:rPr lang="nl-NL" sz="3200" dirty="0" err="1"/>
              <a:t>Practice</a:t>
            </a:r>
            <a:r>
              <a:rPr lang="nl-NL" sz="3200" dirty="0"/>
              <a:t>’</a:t>
            </a:r>
            <a:r>
              <a:rPr lang="nl-NL" sz="2400" dirty="0"/>
              <a:t>: professional </a:t>
            </a:r>
            <a:r>
              <a:rPr lang="nl-NL" sz="2400" dirty="0" err="1"/>
              <a:t>practice</a:t>
            </a:r>
            <a:r>
              <a:rPr lang="nl-NL" sz="2400" dirty="0"/>
              <a:t> </a:t>
            </a:r>
            <a:r>
              <a:rPr lang="nl-NL" sz="2400" dirty="0" err="1"/>
              <a:t>too</a:t>
            </a:r>
            <a:r>
              <a:rPr lang="nl-NL" sz="2400" dirty="0"/>
              <a:t> </a:t>
            </a:r>
            <a:r>
              <a:rPr lang="nl-NL" sz="2400" dirty="0" err="1"/>
              <a:t>rich</a:t>
            </a:r>
            <a:r>
              <a:rPr lang="nl-NL" sz="2400" dirty="0"/>
              <a:t> (context </a:t>
            </a:r>
            <a:r>
              <a:rPr lang="nl-NL" sz="2400" dirty="0" err="1"/>
              <a:t>dependent</a:t>
            </a:r>
            <a:r>
              <a:rPr lang="nl-NL" sz="2400" dirty="0"/>
              <a:t>)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variable</a:t>
            </a:r>
            <a:r>
              <a:rPr lang="nl-NL" sz="2400" dirty="0"/>
              <a:t> (development, </a:t>
            </a:r>
            <a:r>
              <a:rPr lang="nl-NL" sz="2400" dirty="0" err="1"/>
              <a:t>innovation</a:t>
            </a:r>
            <a:r>
              <a:rPr lang="nl-NL" sz="2400" dirty="0"/>
              <a:t>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caught</a:t>
            </a:r>
            <a:r>
              <a:rPr lang="nl-NL" sz="2400" dirty="0"/>
              <a:t> in </a:t>
            </a:r>
            <a:r>
              <a:rPr lang="nl-NL" sz="2400" dirty="0" err="1"/>
              <a:t>fixed</a:t>
            </a:r>
            <a:r>
              <a:rPr lang="nl-NL" sz="2400" dirty="0"/>
              <a:t> </a:t>
            </a:r>
            <a:r>
              <a:rPr lang="nl-NL" sz="2400" dirty="0" err="1"/>
              <a:t>protocols</a:t>
            </a:r>
            <a:endParaRPr lang="nl-NL" sz="24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 err="1">
                <a:sym typeface="Wingdings" panose="05000000000000000000" pitchFamily="2" charset="2"/>
              </a:rPr>
              <a:t>Horizontal</a:t>
            </a:r>
            <a:r>
              <a:rPr lang="nl-NL" sz="2400" dirty="0">
                <a:sym typeface="Wingdings" panose="05000000000000000000" pitchFamily="2" charset="2"/>
              </a:rPr>
              <a:t> control:</a:t>
            </a:r>
            <a:endParaRPr lang="nl-NL" sz="2400" dirty="0"/>
          </a:p>
          <a:p>
            <a:r>
              <a:rPr lang="nl-NL" sz="2400" dirty="0"/>
              <a:t>A </a:t>
            </a:r>
            <a:r>
              <a:rPr lang="nl-NL" sz="2400" dirty="0" err="1"/>
              <a:t>controls</a:t>
            </a:r>
            <a:r>
              <a:rPr lang="nl-NL" sz="2400" dirty="0"/>
              <a:t> B: A </a:t>
            </a:r>
            <a:r>
              <a:rPr lang="nl-NL" sz="2400" dirty="0" err="1"/>
              <a:t>asks</a:t>
            </a:r>
            <a:r>
              <a:rPr lang="nl-NL" sz="2400" dirty="0"/>
              <a:t> B </a:t>
            </a:r>
            <a:r>
              <a:rPr lang="nl-NL" sz="2400" dirty="0" err="1"/>
              <a:t>how</a:t>
            </a:r>
            <a:r>
              <a:rPr lang="nl-NL" sz="2400" dirty="0"/>
              <a:t> </a:t>
            </a:r>
            <a:r>
              <a:rPr lang="nl-NL" sz="2400" dirty="0" err="1"/>
              <a:t>it</a:t>
            </a:r>
            <a:r>
              <a:rPr lang="nl-NL" sz="2400" dirty="0"/>
              <a:t> is best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controlled</a:t>
            </a:r>
            <a:r>
              <a:rPr lang="nl-NL" sz="2400" dirty="0"/>
              <a:t>: </a:t>
            </a:r>
            <a:r>
              <a:rPr lang="nl-NL" sz="2400" dirty="0" err="1"/>
              <a:t>aim</a:t>
            </a:r>
            <a:r>
              <a:rPr lang="nl-NL" sz="2400" dirty="0"/>
              <a:t> of </a:t>
            </a:r>
            <a:r>
              <a:rPr lang="nl-NL" sz="2400" dirty="0" err="1"/>
              <a:t>both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minimize</a:t>
            </a:r>
            <a:r>
              <a:rPr lang="nl-NL" sz="2400" dirty="0"/>
              <a:t> control, </a:t>
            </a:r>
            <a:r>
              <a:rPr lang="nl-NL" sz="2400" dirty="0" err="1"/>
              <a:t>for</a:t>
            </a:r>
            <a:r>
              <a:rPr lang="nl-NL" sz="2400" dirty="0"/>
              <a:t> efficiency, room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innovation</a:t>
            </a:r>
            <a:r>
              <a:rPr lang="nl-NL" sz="2400" dirty="0"/>
              <a:t>, </a:t>
            </a:r>
            <a:r>
              <a:rPr lang="nl-NL" sz="2400" dirty="0" err="1"/>
              <a:t>taking</a:t>
            </a:r>
            <a:r>
              <a:rPr lang="nl-NL" sz="2400" dirty="0"/>
              <a:t> </a:t>
            </a:r>
            <a:r>
              <a:rPr lang="nl-NL" sz="2400" dirty="0" err="1"/>
              <a:t>own</a:t>
            </a:r>
            <a:r>
              <a:rPr lang="nl-NL" sz="2400" dirty="0"/>
              <a:t> </a:t>
            </a:r>
            <a:r>
              <a:rPr lang="nl-NL" sz="2400" dirty="0" err="1"/>
              <a:t>responsibility</a:t>
            </a:r>
            <a:r>
              <a:rPr lang="nl-NL" sz="2400" dirty="0"/>
              <a:t>, </a:t>
            </a:r>
            <a:r>
              <a:rPr lang="nl-NL" sz="2400" dirty="0" err="1"/>
              <a:t>autonomy</a:t>
            </a:r>
            <a:endParaRPr lang="nl-NL" sz="2400" dirty="0"/>
          </a:p>
          <a:p>
            <a:r>
              <a:rPr lang="nl-NL" sz="2400" dirty="0" err="1"/>
              <a:t>Negotiation</a:t>
            </a:r>
            <a:r>
              <a:rPr lang="nl-NL" sz="2400" dirty="0"/>
              <a:t> </a:t>
            </a:r>
            <a:r>
              <a:rPr lang="nl-NL" sz="2400" dirty="0">
                <a:sym typeface="Wingdings" panose="05000000000000000000" pitchFamily="2" charset="2"/>
              </a:rPr>
              <a:t> agreement on procedure, </a:t>
            </a:r>
            <a:r>
              <a:rPr lang="nl-NL" sz="2400" dirty="0" err="1">
                <a:sym typeface="Wingdings" panose="05000000000000000000" pitchFamily="2" charset="2"/>
              </a:rPr>
              <a:t>external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  <a:r>
              <a:rPr lang="nl-NL" sz="2400" dirty="0" err="1">
                <a:sym typeface="Wingdings" panose="05000000000000000000" pitchFamily="2" charset="2"/>
              </a:rPr>
              <a:t>and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  <a:r>
              <a:rPr lang="nl-NL" sz="2400" dirty="0" err="1">
                <a:sym typeface="Wingdings" panose="05000000000000000000" pitchFamily="2" charset="2"/>
              </a:rPr>
              <a:t>internal</a:t>
            </a: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In case of </a:t>
            </a:r>
            <a:r>
              <a:rPr lang="nl-NL" sz="2400" dirty="0" err="1">
                <a:sym typeface="Wingdings" panose="05000000000000000000" pitchFamily="2" charset="2"/>
              </a:rPr>
              <a:t>cheating</a:t>
            </a:r>
            <a:r>
              <a:rPr lang="nl-NL" sz="2400" dirty="0">
                <a:sym typeface="Wingdings" panose="05000000000000000000" pitchFamily="2" charset="2"/>
              </a:rPr>
              <a:t>  return </a:t>
            </a:r>
            <a:r>
              <a:rPr lang="nl-NL" sz="2400" dirty="0" err="1">
                <a:sym typeface="Wingdings" panose="05000000000000000000" pitchFamily="2" charset="2"/>
              </a:rPr>
              <a:t>to</a:t>
            </a:r>
            <a:r>
              <a:rPr lang="nl-NL" sz="2400" dirty="0">
                <a:sym typeface="Wingdings" panose="05000000000000000000" pitchFamily="2" charset="2"/>
              </a:rPr>
              <a:t> </a:t>
            </a:r>
            <a:r>
              <a:rPr lang="nl-NL" sz="2400" dirty="0" err="1">
                <a:sym typeface="Wingdings" panose="05000000000000000000" pitchFamily="2" charset="2"/>
              </a:rPr>
              <a:t>old</a:t>
            </a:r>
            <a:r>
              <a:rPr lang="nl-NL" sz="2400" dirty="0">
                <a:sym typeface="Wingdings" panose="05000000000000000000" pitchFamily="2" charset="2"/>
              </a:rPr>
              <a:t> top-down </a:t>
            </a:r>
            <a:r>
              <a:rPr lang="nl-NL" sz="2400" dirty="0" err="1">
                <a:sym typeface="Wingdings" panose="05000000000000000000" pitchFamily="2" charset="2"/>
              </a:rPr>
              <a:t>extensive</a:t>
            </a:r>
            <a:r>
              <a:rPr lang="nl-NL" sz="2400" dirty="0">
                <a:sym typeface="Wingdings" panose="05000000000000000000" pitchFamily="2" charset="2"/>
              </a:rPr>
              <a:t> control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78965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E2D4F-8D13-4FB2-B8B2-7D69FBDC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123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b="1" dirty="0" err="1"/>
              <a:t>Advantages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AC18F-7D54-46E6-A1E9-C6A62E20A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434" y="132556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Efficiency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Effectiveness</a:t>
            </a: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Learning system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Applied</a:t>
            </a:r>
            <a:r>
              <a:rPr lang="nl-NL" sz="3200" dirty="0"/>
              <a:t> in Dutch </a:t>
            </a:r>
            <a:r>
              <a:rPr lang="nl-NL" sz="3200" dirty="0" err="1"/>
              <a:t>tax</a:t>
            </a:r>
            <a:r>
              <a:rPr lang="nl-NL" sz="3200" dirty="0"/>
              <a:t> system </a:t>
            </a:r>
          </a:p>
          <a:p>
            <a:pPr marL="0" indent="0">
              <a:buNone/>
            </a:pPr>
            <a:r>
              <a:rPr lang="nl-NL" sz="3200" i="1" dirty="0" err="1">
                <a:sym typeface="Wingdings" panose="05000000000000000000" pitchFamily="2" charset="2"/>
              </a:rPr>
              <a:t>Also</a:t>
            </a:r>
            <a:r>
              <a:rPr lang="nl-NL" sz="3200" i="1" dirty="0">
                <a:sym typeface="Wingdings" panose="05000000000000000000" pitchFamily="2" charset="2"/>
              </a:rPr>
              <a:t> </a:t>
            </a:r>
            <a:r>
              <a:rPr lang="nl-NL" sz="3200" i="1" dirty="0" err="1">
                <a:sym typeface="Wingdings" panose="05000000000000000000" pitchFamily="2" charset="2"/>
              </a:rPr>
              <a:t>being</a:t>
            </a:r>
            <a:r>
              <a:rPr lang="nl-NL" sz="3200" i="1" dirty="0">
                <a:sym typeface="Wingdings" panose="05000000000000000000" pitchFamily="2" charset="2"/>
              </a:rPr>
              <a:t> </a:t>
            </a:r>
            <a:r>
              <a:rPr lang="nl-NL" sz="3200" i="1" dirty="0" err="1">
                <a:sym typeface="Wingdings" panose="05000000000000000000" pitchFamily="2" charset="2"/>
              </a:rPr>
              <a:t>developed</a:t>
            </a:r>
            <a:r>
              <a:rPr lang="nl-NL" sz="3200" i="1" dirty="0">
                <a:sym typeface="Wingdings" panose="05000000000000000000" pitchFamily="2" charset="2"/>
              </a:rPr>
              <a:t> in health care, but </a:t>
            </a:r>
            <a:r>
              <a:rPr lang="nl-NL" sz="3200" i="1" dirty="0" err="1">
                <a:sym typeface="Wingdings" panose="05000000000000000000" pitchFamily="2" charset="2"/>
              </a:rPr>
              <a:t>only</a:t>
            </a:r>
            <a:r>
              <a:rPr lang="nl-NL" sz="3200" i="1" dirty="0">
                <a:sym typeface="Wingdings" panose="05000000000000000000" pitchFamily="2" charset="2"/>
              </a:rPr>
              <a:t> </a:t>
            </a:r>
            <a:r>
              <a:rPr lang="nl-NL" sz="3200" i="1" dirty="0" err="1">
                <a:sym typeface="Wingdings" panose="05000000000000000000" pitchFamily="2" charset="2"/>
              </a:rPr>
              <a:t>concerning</a:t>
            </a:r>
            <a:r>
              <a:rPr lang="nl-NL" sz="3200" i="1" dirty="0">
                <a:sym typeface="Wingdings" panose="05000000000000000000" pitchFamily="2" charset="2"/>
              </a:rPr>
              <a:t> financial control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854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6B8FEA-EB58-4F74-92F3-1A5C34AC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Trust </a:t>
            </a:r>
            <a:r>
              <a:rPr lang="nl-NL" sz="5400" b="1" dirty="0" err="1"/>
              <a:t>and</a:t>
            </a:r>
            <a:r>
              <a:rPr lang="nl-NL" sz="5400" b="1" dirty="0"/>
              <a:t> art?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EDA631-ACF9-40AA-A6B8-BD6EDD069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Trust </a:t>
            </a:r>
            <a:r>
              <a:rPr lang="nl-NL" sz="3200" dirty="0" err="1"/>
              <a:t>needs</a:t>
            </a:r>
            <a:r>
              <a:rPr lang="nl-NL" sz="3200" dirty="0"/>
              <a:t> opening up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other</a:t>
            </a:r>
            <a:r>
              <a:rPr lang="nl-NL" sz="3200" dirty="0"/>
              <a:t>, </a:t>
            </a:r>
            <a:r>
              <a:rPr lang="nl-NL" sz="3200" dirty="0" err="1"/>
              <a:t>outside</a:t>
            </a:r>
            <a:r>
              <a:rPr lang="nl-NL" sz="3200" dirty="0"/>
              <a:t> </a:t>
            </a:r>
            <a:r>
              <a:rPr lang="nl-NL" sz="3200" dirty="0" err="1"/>
              <a:t>your</a:t>
            </a:r>
            <a:r>
              <a:rPr lang="nl-NL" sz="3200" dirty="0"/>
              <a:t> thinking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Poetry</a:t>
            </a:r>
            <a:r>
              <a:rPr lang="nl-NL" sz="3200" dirty="0"/>
              <a:t> is </a:t>
            </a:r>
            <a:r>
              <a:rPr lang="nl-NL" sz="3200" dirty="0" err="1"/>
              <a:t>giving</a:t>
            </a:r>
            <a:r>
              <a:rPr lang="nl-NL" sz="3200" dirty="0"/>
              <a:t> new, </a:t>
            </a:r>
            <a:r>
              <a:rPr lang="nl-NL" sz="3200" dirty="0" err="1"/>
              <a:t>surprising</a:t>
            </a:r>
            <a:r>
              <a:rPr lang="nl-NL" sz="3200" dirty="0"/>
              <a:t> </a:t>
            </a:r>
            <a:r>
              <a:rPr lang="nl-NL" sz="3200" dirty="0" err="1"/>
              <a:t>meanings</a:t>
            </a: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>
                <a:sym typeface="Wingdings" panose="05000000000000000000" pitchFamily="2" charset="2"/>
              </a:rPr>
              <a:t> </a:t>
            </a:r>
            <a:r>
              <a:rPr lang="nl-NL" sz="3200" dirty="0" err="1">
                <a:sym typeface="Wingdings" panose="05000000000000000000" pitchFamily="2" charset="2"/>
              </a:rPr>
              <a:t>Poetry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helps</a:t>
            </a:r>
            <a:r>
              <a:rPr lang="nl-NL" sz="3200" dirty="0">
                <a:sym typeface="Wingdings" panose="05000000000000000000" pitchFamily="2" charset="2"/>
              </a:rPr>
              <a:t> trust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8141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1C3C7-394E-4174-8545-BB36C28A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err="1"/>
              <a:t>What</a:t>
            </a:r>
            <a:r>
              <a:rPr lang="nl-NL" sz="5400" b="1" dirty="0"/>
              <a:t>: </a:t>
            </a:r>
            <a:r>
              <a:rPr lang="nl-NL" sz="5400" b="1" dirty="0" err="1"/>
              <a:t>Clarification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BBDCBF-4A78-4C46-94CA-197BE953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dirty="0" err="1"/>
              <a:t>Still</a:t>
            </a:r>
            <a:r>
              <a:rPr lang="nl-NL" dirty="0"/>
              <a:t> </a:t>
            </a:r>
            <a:r>
              <a:rPr lang="nl-NL" dirty="0" err="1"/>
              <a:t>confusion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trust means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Trust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</a:t>
            </a:r>
            <a:r>
              <a:rPr lang="nl-NL" sz="3600" dirty="0" err="1"/>
              <a:t>giving</a:t>
            </a:r>
            <a:r>
              <a:rPr lang="nl-NL" sz="3600" dirty="0"/>
              <a:t> room </a:t>
            </a:r>
            <a:r>
              <a:rPr lang="nl-NL" sz="3600" dirty="0" err="1"/>
              <a:t>for</a:t>
            </a:r>
            <a:r>
              <a:rPr lang="nl-NL" sz="3600" dirty="0"/>
              <a:t> </a:t>
            </a:r>
            <a:r>
              <a:rPr lang="nl-NL" sz="3600" dirty="0" err="1"/>
              <a:t>conduct</a:t>
            </a:r>
            <a:r>
              <a:rPr lang="nl-NL" sz="3600" dirty="0"/>
              <a:t> </a:t>
            </a:r>
            <a:r>
              <a:rPr lang="nl-NL" dirty="0">
                <a:sym typeface="Wingdings" panose="05000000000000000000" pitchFamily="2" charset="2"/>
              </a:rPr>
              <a:t> risk/</a:t>
            </a:r>
            <a:r>
              <a:rPr lang="nl-NL" dirty="0" err="1">
                <a:sym typeface="Wingdings" panose="05000000000000000000" pitchFamily="2" charset="2"/>
              </a:rPr>
              <a:t>uncertainty</a:t>
            </a:r>
            <a:r>
              <a:rPr lang="nl-NL" dirty="0">
                <a:sym typeface="Wingdings" panose="05000000000000000000" pitchFamily="2" charset="2"/>
              </a:rPr>
              <a:t>; Without risk no </a:t>
            </a:r>
            <a:r>
              <a:rPr lang="nl-NL" dirty="0" err="1">
                <a:sym typeface="Wingdings" panose="05000000000000000000" pitchFamily="2" charset="2"/>
              </a:rPr>
              <a:t>relationship</a:t>
            </a:r>
            <a:r>
              <a:rPr lang="nl-NL" dirty="0">
                <a:sym typeface="Wingdings" panose="05000000000000000000" pitchFamily="2" charset="2"/>
              </a:rPr>
              <a:t>., Risk of (</a:t>
            </a:r>
            <a:r>
              <a:rPr lang="nl-NL" dirty="0" err="1">
                <a:sym typeface="Wingdings" panose="05000000000000000000" pitchFamily="2" charset="2"/>
              </a:rPr>
              <a:t>onesided</a:t>
            </a:r>
            <a:r>
              <a:rPr lang="nl-NL" dirty="0">
                <a:sym typeface="Wingdings" panose="05000000000000000000" pitchFamily="2" charset="2"/>
              </a:rPr>
              <a:t>) </a:t>
            </a:r>
            <a:r>
              <a:rPr lang="nl-NL" dirty="0" err="1">
                <a:sym typeface="Wingdings" panose="05000000000000000000" pitchFamily="2" charset="2"/>
              </a:rPr>
              <a:t>dependence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18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Trust </a:t>
            </a:r>
            <a:r>
              <a:rPr lang="nl-NL" sz="3600" dirty="0" err="1">
                <a:sym typeface="Wingdings" panose="05000000000000000000" pitchFamily="2" charset="2"/>
              </a:rPr>
              <a:t>not</a:t>
            </a:r>
            <a:r>
              <a:rPr lang="nl-NL" sz="3600" dirty="0">
                <a:sym typeface="Wingdings" panose="05000000000000000000" pitchFamily="2" charset="2"/>
              </a:rPr>
              <a:t> blind</a:t>
            </a:r>
            <a:r>
              <a:rPr lang="nl-NL" dirty="0">
                <a:sym typeface="Wingdings" panose="05000000000000000000" pitchFamily="2" charset="2"/>
              </a:rPr>
              <a:t>: </a:t>
            </a:r>
            <a:r>
              <a:rPr lang="nl-NL" dirty="0" err="1">
                <a:sym typeface="Wingdings" panose="05000000000000000000" pitchFamily="2" charset="2"/>
              </a:rPr>
              <a:t>adjust</a:t>
            </a:r>
            <a:r>
              <a:rPr lang="nl-NL" dirty="0">
                <a:sym typeface="Wingdings" panose="05000000000000000000" pitchFamily="2" charset="2"/>
              </a:rPr>
              <a:t> room </a:t>
            </a:r>
            <a:r>
              <a:rPr lang="nl-NL" dirty="0" err="1">
                <a:sym typeface="Wingdings" panose="05000000000000000000" pitchFamily="2" charset="2"/>
              </a:rPr>
              <a:t>according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to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outcomes</a:t>
            </a:r>
            <a:r>
              <a:rPr lang="nl-NL" dirty="0">
                <a:sym typeface="Wingdings" panose="05000000000000000000" pitchFamily="2" charset="2"/>
              </a:rPr>
              <a:t>; trust </a:t>
            </a:r>
            <a:r>
              <a:rPr lang="nl-NL" dirty="0" err="1">
                <a:sym typeface="Wingdings" panose="05000000000000000000" pitchFamily="2" charset="2"/>
              </a:rPr>
              <a:t>and</a:t>
            </a:r>
            <a:r>
              <a:rPr lang="nl-NL" dirty="0">
                <a:sym typeface="Wingdings" panose="05000000000000000000" pitchFamily="2" charset="2"/>
              </a:rPr>
              <a:t> control </a:t>
            </a:r>
            <a:r>
              <a:rPr lang="nl-NL" dirty="0" err="1">
                <a:sym typeface="Wingdings" panose="05000000000000000000" pitchFamily="2" charset="2"/>
              </a:rPr>
              <a:t>can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replace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and</a:t>
            </a:r>
            <a:r>
              <a:rPr lang="nl-NL" dirty="0">
                <a:sym typeface="Wingdings" panose="05000000000000000000" pitchFamily="2" charset="2"/>
              </a:rPr>
              <a:t> supplement </a:t>
            </a:r>
            <a:r>
              <a:rPr lang="nl-NL" dirty="0" err="1">
                <a:sym typeface="Wingdings" panose="05000000000000000000" pitchFamily="2" charset="2"/>
              </a:rPr>
              <a:t>each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other</a:t>
            </a:r>
            <a:r>
              <a:rPr lang="nl-NL" dirty="0">
                <a:sym typeface="Wingdings" panose="05000000000000000000" pitchFamily="2" charset="2"/>
              </a:rPr>
              <a:t>. Trust as </a:t>
            </a:r>
            <a:r>
              <a:rPr lang="nl-NL" dirty="0" err="1">
                <a:sym typeface="Wingdings" panose="05000000000000000000" pitchFamily="2" charset="2"/>
              </a:rPr>
              <a:t>the</a:t>
            </a:r>
            <a:r>
              <a:rPr lang="nl-NL" dirty="0">
                <a:sym typeface="Wingdings" panose="05000000000000000000" pitchFamily="2" charset="2"/>
              </a:rPr>
              <a:t> default.</a:t>
            </a:r>
          </a:p>
          <a:p>
            <a:pPr marL="0" indent="0">
              <a:buNone/>
            </a:pPr>
            <a:endParaRPr lang="nl-NL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Trust is </a:t>
            </a:r>
            <a:r>
              <a:rPr lang="nl-NL" sz="3600" dirty="0" err="1">
                <a:sym typeface="Wingdings" panose="05000000000000000000" pitchFamily="2" charset="2"/>
              </a:rPr>
              <a:t>to</a:t>
            </a:r>
            <a:r>
              <a:rPr lang="nl-NL" sz="3600" dirty="0">
                <a:sym typeface="Wingdings" panose="05000000000000000000" pitchFamily="2" charset="2"/>
              </a:rPr>
              <a:t> </a:t>
            </a:r>
            <a:r>
              <a:rPr lang="nl-NL" sz="3600" dirty="0" err="1">
                <a:sym typeface="Wingdings" panose="05000000000000000000" pitchFamily="2" charset="2"/>
              </a:rPr>
              <a:t>be</a:t>
            </a:r>
            <a:r>
              <a:rPr lang="nl-NL" sz="3600" dirty="0">
                <a:sym typeface="Wingdings" panose="05000000000000000000" pitchFamily="2" charset="2"/>
              </a:rPr>
              <a:t> </a:t>
            </a:r>
            <a:r>
              <a:rPr lang="nl-NL" sz="3600" dirty="0" err="1">
                <a:sym typeface="Wingdings" panose="05000000000000000000" pitchFamily="2" charset="2"/>
              </a:rPr>
              <a:t>earned</a:t>
            </a:r>
            <a:r>
              <a:rPr lang="nl-NL" sz="3600" dirty="0">
                <a:sym typeface="Wingdings" panose="05000000000000000000" pitchFamily="2" charset="2"/>
              </a:rPr>
              <a:t> </a:t>
            </a:r>
            <a:r>
              <a:rPr lang="nl-NL" sz="3600" dirty="0" err="1">
                <a:sym typeface="Wingdings" panose="05000000000000000000" pitchFamily="2" charset="2"/>
              </a:rPr>
              <a:t>by</a:t>
            </a:r>
            <a:r>
              <a:rPr lang="nl-NL" sz="3600" dirty="0">
                <a:sym typeface="Wingdings" panose="05000000000000000000" pitchFamily="2" charset="2"/>
              </a:rPr>
              <a:t> </a:t>
            </a:r>
            <a:r>
              <a:rPr lang="nl-NL" sz="3600" dirty="0" err="1">
                <a:sym typeface="Wingdings" panose="05000000000000000000" pitchFamily="2" charset="2"/>
              </a:rPr>
              <a:t>trustworthiness</a:t>
            </a:r>
            <a:r>
              <a:rPr lang="nl-NL" dirty="0">
                <a:sym typeface="Wingdings" panose="05000000000000000000" pitchFamily="2" charset="2"/>
              </a:rPr>
              <a:t>, </a:t>
            </a:r>
            <a:r>
              <a:rPr lang="nl-NL" dirty="0" err="1">
                <a:sym typeface="Wingdings" panose="05000000000000000000" pitchFamily="2" charset="2"/>
              </a:rPr>
              <a:t>reducing</a:t>
            </a:r>
            <a:r>
              <a:rPr lang="nl-NL" dirty="0">
                <a:sym typeface="Wingdings" panose="05000000000000000000" pitchFamily="2" charset="2"/>
              </a:rPr>
              <a:t> risk. </a:t>
            </a:r>
            <a:r>
              <a:rPr lang="nl-NL" dirty="0" err="1">
                <a:sym typeface="Wingdings" panose="05000000000000000000" pitchFamily="2" charset="2"/>
              </a:rPr>
              <a:t>There</a:t>
            </a:r>
            <a:r>
              <a:rPr lang="nl-NL" dirty="0">
                <a:sym typeface="Wingdings" panose="05000000000000000000" pitchFamily="2" charset="2"/>
              </a:rPr>
              <a:t> is </a:t>
            </a:r>
            <a:r>
              <a:rPr lang="nl-NL" dirty="0" err="1">
                <a:sym typeface="Wingdings" panose="05000000000000000000" pitchFamily="2" charset="2"/>
              </a:rPr>
              <a:t>much</a:t>
            </a:r>
            <a:r>
              <a:rPr lang="nl-NL" dirty="0">
                <a:sym typeface="Wingdings" panose="05000000000000000000" pitchFamily="2" charset="2"/>
              </a:rPr>
              <a:t> talk </a:t>
            </a:r>
            <a:r>
              <a:rPr lang="nl-NL" dirty="0" err="1">
                <a:sym typeface="Wingdings" panose="05000000000000000000" pitchFamily="2" charset="2"/>
              </a:rPr>
              <a:t>about</a:t>
            </a:r>
            <a:r>
              <a:rPr lang="nl-NL" dirty="0">
                <a:sym typeface="Wingdings" panose="05000000000000000000" pitchFamily="2" charset="2"/>
              </a:rPr>
              <a:t> trust </a:t>
            </a:r>
            <a:r>
              <a:rPr lang="nl-NL" dirty="0" err="1">
                <a:sym typeface="Wingdings" panose="05000000000000000000" pitchFamily="2" charset="2"/>
              </a:rPr>
              <a:t>where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it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should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be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about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trustworthiness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19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C9476-7D13-4B21-8C0C-FBF5FB2E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Levels of trust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A37484-75DB-4274-BF41-145BC0A68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200" dirty="0" err="1"/>
              <a:t>Individual</a:t>
            </a:r>
            <a:r>
              <a:rPr lang="nl-NL" sz="3200" dirty="0"/>
              <a:t> (</a:t>
            </a:r>
            <a:r>
              <a:rPr lang="nl-NL" sz="3200" dirty="0" err="1"/>
              <a:t>banker</a:t>
            </a:r>
            <a:r>
              <a:rPr lang="nl-NL" sz="3200" dirty="0"/>
              <a:t>)</a:t>
            </a:r>
          </a:p>
          <a:p>
            <a:r>
              <a:rPr lang="nl-NL" sz="3200" dirty="0" err="1"/>
              <a:t>Organization</a:t>
            </a:r>
            <a:r>
              <a:rPr lang="nl-NL" sz="3200" dirty="0"/>
              <a:t> (bank)</a:t>
            </a:r>
          </a:p>
          <a:p>
            <a:r>
              <a:rPr lang="nl-NL" sz="3200" dirty="0" err="1"/>
              <a:t>Surrounding</a:t>
            </a:r>
            <a:r>
              <a:rPr lang="nl-NL" sz="3200" dirty="0"/>
              <a:t> </a:t>
            </a:r>
            <a:r>
              <a:rPr lang="nl-NL" sz="3200" dirty="0" err="1"/>
              <a:t>institutions</a:t>
            </a:r>
            <a:r>
              <a:rPr lang="nl-NL" sz="3200" dirty="0"/>
              <a:t> (financial </a:t>
            </a:r>
            <a:r>
              <a:rPr lang="nl-NL" sz="3200" dirty="0" err="1"/>
              <a:t>markets</a:t>
            </a:r>
            <a:r>
              <a:rPr lang="nl-NL" sz="3200" dirty="0"/>
              <a:t>)</a:t>
            </a:r>
          </a:p>
          <a:p>
            <a:r>
              <a:rPr lang="nl-NL" sz="3200" dirty="0" err="1"/>
              <a:t>Regulation</a:t>
            </a:r>
            <a:r>
              <a:rPr lang="nl-NL" sz="3200" dirty="0"/>
              <a:t>, </a:t>
            </a:r>
            <a:r>
              <a:rPr lang="nl-NL" sz="3200" dirty="0" err="1"/>
              <a:t>national</a:t>
            </a:r>
            <a:r>
              <a:rPr lang="nl-NL" sz="3200" dirty="0"/>
              <a:t> &amp; EU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err="1"/>
              <a:t>Caught</a:t>
            </a:r>
            <a:r>
              <a:rPr lang="nl-NL" sz="3200" dirty="0"/>
              <a:t> in </a:t>
            </a:r>
            <a:r>
              <a:rPr lang="nl-NL" sz="3200" dirty="0" err="1"/>
              <a:t>prisoners</a:t>
            </a:r>
            <a:r>
              <a:rPr lang="nl-NL" sz="3200" dirty="0"/>
              <a:t>’ dilemma’s </a:t>
            </a:r>
            <a:r>
              <a:rPr lang="nl-NL" sz="3200" dirty="0">
                <a:sym typeface="Wingdings" panose="05000000000000000000" pitchFamily="2" charset="2"/>
              </a:rPr>
              <a:t> </a:t>
            </a:r>
            <a:r>
              <a:rPr lang="nl-NL" sz="3600" i="1" dirty="0">
                <a:sym typeface="Wingdings" panose="05000000000000000000" pitchFamily="2" charset="2"/>
              </a:rPr>
              <a:t>system </a:t>
            </a:r>
            <a:r>
              <a:rPr lang="nl-NL" sz="3600" i="1" dirty="0" err="1">
                <a:sym typeface="Wingdings" panose="05000000000000000000" pitchFamily="2" charset="2"/>
              </a:rPr>
              <a:t>tragedy</a:t>
            </a:r>
            <a:endParaRPr lang="nl-NL" sz="3600" i="1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A course in </a:t>
            </a:r>
            <a:r>
              <a:rPr lang="nl-NL" sz="3200" dirty="0" err="1"/>
              <a:t>ethics</a:t>
            </a:r>
            <a:r>
              <a:rPr lang="nl-NL" sz="3200" dirty="0"/>
              <a:t> </a:t>
            </a:r>
            <a:r>
              <a:rPr lang="nl-NL" sz="3200" dirty="0" err="1"/>
              <a:t>effective</a:t>
            </a:r>
            <a:r>
              <a:rPr lang="nl-NL" sz="3200" dirty="0"/>
              <a:t> </a:t>
            </a:r>
            <a:r>
              <a:rPr lang="nl-NL" sz="3200" dirty="0" err="1"/>
              <a:t>only</a:t>
            </a:r>
            <a:r>
              <a:rPr lang="nl-NL" sz="3200" dirty="0"/>
              <a:t> </a:t>
            </a:r>
            <a:r>
              <a:rPr lang="nl-NL" sz="3200" dirty="0" err="1"/>
              <a:t>if</a:t>
            </a:r>
            <a:r>
              <a:rPr lang="nl-NL" sz="3200" dirty="0"/>
              <a:t> </a:t>
            </a:r>
            <a:r>
              <a:rPr lang="nl-NL" sz="3200" dirty="0" err="1"/>
              <a:t>outside</a:t>
            </a:r>
            <a:r>
              <a:rPr lang="nl-NL" sz="3200" dirty="0"/>
              <a:t> </a:t>
            </a:r>
            <a:r>
              <a:rPr lang="nl-NL" sz="3200" dirty="0" err="1"/>
              <a:t>conditions</a:t>
            </a:r>
            <a:r>
              <a:rPr lang="nl-NL" sz="3200" dirty="0"/>
              <a:t> </a:t>
            </a:r>
            <a:r>
              <a:rPr lang="nl-NL" sz="3200" dirty="0" err="1"/>
              <a:t>enable</a:t>
            </a:r>
            <a:r>
              <a:rPr lang="nl-NL" sz="3200" dirty="0"/>
              <a:t>/</a:t>
            </a:r>
            <a:r>
              <a:rPr lang="nl-NL" sz="3200" dirty="0" err="1"/>
              <a:t>stimulate</a:t>
            </a:r>
            <a:r>
              <a:rPr lang="nl-NL" sz="3200" dirty="0"/>
              <a:t> </a:t>
            </a:r>
            <a:r>
              <a:rPr lang="nl-NL" sz="3200" dirty="0" err="1"/>
              <a:t>trustworthy</a:t>
            </a:r>
            <a:r>
              <a:rPr lang="nl-NL" sz="3200" dirty="0"/>
              <a:t> </a:t>
            </a:r>
            <a:r>
              <a:rPr lang="nl-NL" sz="3200" dirty="0" err="1"/>
              <a:t>conduct</a:t>
            </a:r>
            <a:r>
              <a:rPr lang="nl-NL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79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70D37-AA4F-4DDE-8AA4-10676EE04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err="1"/>
              <a:t>Competence</a:t>
            </a:r>
            <a:r>
              <a:rPr lang="nl-NL" sz="5400" b="1" dirty="0"/>
              <a:t> </a:t>
            </a:r>
            <a:r>
              <a:rPr lang="nl-NL" sz="5400" b="1" dirty="0" err="1"/>
              <a:t>and</a:t>
            </a:r>
            <a:r>
              <a:rPr lang="nl-NL" sz="5400" b="1" dirty="0"/>
              <a:t> </a:t>
            </a:r>
            <a:r>
              <a:rPr lang="nl-NL" sz="5400" b="1" dirty="0" err="1"/>
              <a:t>intention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DAF709-4481-4849-9CD9-05CDB3B2E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Trust </a:t>
            </a:r>
            <a:r>
              <a:rPr lang="nl-NL" sz="3200" dirty="0" err="1"/>
              <a:t>pricks</a:t>
            </a:r>
            <a:r>
              <a:rPr lang="nl-NL" sz="3200" dirty="0"/>
              <a:t> up </a:t>
            </a:r>
            <a:r>
              <a:rPr lang="nl-NL" sz="3200" dirty="0" err="1"/>
              <a:t>its</a:t>
            </a:r>
            <a:r>
              <a:rPr lang="nl-NL" sz="3200" dirty="0"/>
              <a:t> </a:t>
            </a:r>
            <a:r>
              <a:rPr lang="nl-NL" sz="3200" dirty="0" err="1"/>
              <a:t>ears</a:t>
            </a:r>
            <a:r>
              <a:rPr lang="nl-NL" sz="3200" dirty="0"/>
              <a:t> </a:t>
            </a:r>
            <a:r>
              <a:rPr lang="nl-NL" sz="3200" dirty="0" err="1"/>
              <a:t>when</a:t>
            </a:r>
            <a:r>
              <a:rPr lang="nl-NL" sz="3200" dirty="0"/>
              <a:t> </a:t>
            </a:r>
            <a:r>
              <a:rPr lang="nl-NL" sz="3200" dirty="0" err="1"/>
              <a:t>expectations</a:t>
            </a:r>
            <a:r>
              <a:rPr lang="nl-NL" sz="3200" dirty="0"/>
              <a:t> </a:t>
            </a:r>
            <a:r>
              <a:rPr lang="nl-NL" sz="3200" dirty="0" err="1"/>
              <a:t>not</a:t>
            </a:r>
            <a:r>
              <a:rPr lang="nl-NL" sz="3200" dirty="0"/>
              <a:t> </a:t>
            </a:r>
            <a:r>
              <a:rPr lang="nl-NL" sz="3200" dirty="0" err="1"/>
              <a:t>satisfied</a:t>
            </a:r>
            <a:r>
              <a:rPr lang="nl-NL" sz="3200" dirty="0"/>
              <a:t> </a:t>
            </a:r>
            <a:r>
              <a:rPr lang="nl-NL" sz="3200" dirty="0">
                <a:sym typeface="Wingdings" panose="05000000000000000000" pitchFamily="2" charset="2"/>
              </a:rPr>
              <a:t> </a:t>
            </a:r>
            <a:r>
              <a:rPr lang="nl-NL" sz="3200" dirty="0" err="1">
                <a:sym typeface="Wingdings" panose="05000000000000000000" pitchFamily="2" charset="2"/>
              </a:rPr>
              <a:t>what</a:t>
            </a:r>
            <a:r>
              <a:rPr lang="nl-NL" sz="3200" dirty="0">
                <a:sym typeface="Wingdings" panose="05000000000000000000" pitchFamily="2" charset="2"/>
              </a:rPr>
              <a:t> is </a:t>
            </a:r>
            <a:r>
              <a:rPr lang="nl-NL" sz="3200" dirty="0" err="1">
                <a:sym typeface="Wingdings" panose="05000000000000000000" pitchFamily="2" charset="2"/>
              </a:rPr>
              <a:t>going</a:t>
            </a:r>
            <a:r>
              <a:rPr lang="nl-NL" sz="3200" dirty="0">
                <a:sym typeface="Wingdings" panose="05000000000000000000" pitchFamily="2" charset="2"/>
              </a:rPr>
              <a:t> wrong? </a:t>
            </a:r>
            <a:endParaRPr lang="nl-NL" sz="3200" dirty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 err="1"/>
              <a:t>Competence</a:t>
            </a:r>
            <a:r>
              <a:rPr lang="nl-NL" sz="3200" dirty="0"/>
              <a:t>: </a:t>
            </a:r>
            <a:r>
              <a:rPr lang="nl-NL" sz="3200" dirty="0" err="1"/>
              <a:t>technical</a:t>
            </a:r>
            <a:r>
              <a:rPr lang="nl-NL" sz="3200" dirty="0"/>
              <a:t> </a:t>
            </a:r>
            <a:r>
              <a:rPr lang="nl-NL" sz="3200" dirty="0" err="1"/>
              <a:t>ability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satisfy</a:t>
            </a:r>
            <a:r>
              <a:rPr lang="nl-NL" sz="3200" dirty="0"/>
              <a:t> </a:t>
            </a:r>
            <a:r>
              <a:rPr lang="nl-NL" sz="3200" dirty="0" err="1"/>
              <a:t>expectations</a:t>
            </a: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4000" dirty="0" err="1"/>
              <a:t>Intention</a:t>
            </a:r>
            <a:r>
              <a:rPr lang="nl-NL" sz="3200" dirty="0"/>
              <a:t>: </a:t>
            </a:r>
            <a:r>
              <a:rPr lang="nl-NL" sz="3200" dirty="0" err="1"/>
              <a:t>commitmemt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act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best of </a:t>
            </a:r>
            <a:r>
              <a:rPr lang="nl-NL" sz="3200" dirty="0" err="1"/>
              <a:t>one’s</a:t>
            </a:r>
            <a:r>
              <a:rPr lang="nl-NL" sz="3200" dirty="0"/>
              <a:t> </a:t>
            </a:r>
            <a:r>
              <a:rPr lang="nl-NL" sz="3200" dirty="0" err="1"/>
              <a:t>competence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43334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DB2BC-A59B-47C1-A2E4-3AE3ECFD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err="1"/>
              <a:t>Why</a:t>
            </a:r>
            <a:r>
              <a:rPr lang="nl-NL" sz="5400" b="1" dirty="0"/>
              <a:t>: Has trust </a:t>
            </a:r>
            <a:r>
              <a:rPr lang="nl-NL" sz="5400" b="1" dirty="0" err="1"/>
              <a:t>declined</a:t>
            </a:r>
            <a:r>
              <a:rPr lang="nl-NL" sz="5400" b="1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902822-D162-423D-AB88-7ECC3C3D8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err="1"/>
              <a:t>Trustworthiness</a:t>
            </a:r>
            <a:r>
              <a:rPr lang="nl-NL" sz="4000" dirty="0"/>
              <a:t> has </a:t>
            </a:r>
            <a:r>
              <a:rPr lang="nl-NL" sz="4000" dirty="0" err="1"/>
              <a:t>declined</a:t>
            </a:r>
            <a:endParaRPr lang="nl-NL" sz="4000" dirty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/>
              <a:t>Or:</a:t>
            </a:r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/>
              <a:t>We </a:t>
            </a:r>
            <a:r>
              <a:rPr lang="nl-NL" sz="4000" dirty="0" err="1"/>
              <a:t>avoid</a:t>
            </a:r>
            <a:r>
              <a:rPr lang="nl-NL" sz="4000" dirty="0"/>
              <a:t> risk more</a:t>
            </a:r>
          </a:p>
        </p:txBody>
      </p:sp>
    </p:spTree>
    <p:extLst>
      <p:ext uri="{BB962C8B-B14F-4D97-AF65-F5344CB8AC3E}">
        <p14:creationId xmlns:p14="http://schemas.microsoft.com/office/powerpoint/2010/main" val="313299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E2584-27B3-4828-A35D-1F51438C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5400" b="1" dirty="0" err="1"/>
              <a:t>Why</a:t>
            </a:r>
            <a:r>
              <a:rPr lang="nl-NL" sz="5400" b="1" dirty="0"/>
              <a:t>: </a:t>
            </a:r>
            <a:r>
              <a:rPr lang="nl-NL" sz="5400" b="1" dirty="0" err="1"/>
              <a:t>Philosophical</a:t>
            </a:r>
            <a:r>
              <a:rPr lang="nl-NL" sz="5400" b="1" dirty="0"/>
              <a:t> background: </a:t>
            </a:r>
            <a:r>
              <a:rPr lang="nl-NL" sz="5400" b="1" dirty="0" err="1"/>
              <a:t>Self</a:t>
            </a:r>
            <a:r>
              <a:rPr lang="nl-NL" sz="5400" b="1" dirty="0"/>
              <a:t> </a:t>
            </a:r>
            <a:r>
              <a:rPr lang="nl-NL" sz="5400" b="1" dirty="0" err="1"/>
              <a:t>and</a:t>
            </a:r>
            <a:r>
              <a:rPr lang="nl-NL" sz="5400" b="1" dirty="0"/>
              <a:t> </a:t>
            </a:r>
            <a:r>
              <a:rPr lang="nl-NL" sz="5400" b="1" dirty="0" err="1"/>
              <a:t>other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18A487-254C-4AC7-B8FD-848DD47D9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 err="1"/>
              <a:t>Self</a:t>
            </a:r>
            <a:r>
              <a:rPr lang="nl-NL" sz="3200" dirty="0"/>
              <a:t> </a:t>
            </a:r>
            <a:r>
              <a:rPr lang="nl-NL" sz="3200" dirty="0" err="1"/>
              <a:t>needs</a:t>
            </a:r>
            <a:r>
              <a:rPr lang="nl-NL" sz="3200" dirty="0"/>
              <a:t> </a:t>
            </a:r>
            <a:r>
              <a:rPr lang="nl-NL" sz="3200" dirty="0" err="1"/>
              <a:t>other</a:t>
            </a:r>
            <a:r>
              <a:rPr lang="nl-NL" sz="3200" dirty="0"/>
              <a:t> </a:t>
            </a:r>
            <a:r>
              <a:rPr lang="nl-NL" sz="3200" dirty="0" err="1"/>
              <a:t>not</a:t>
            </a:r>
            <a:r>
              <a:rPr lang="nl-NL" sz="3200" dirty="0"/>
              <a:t> </a:t>
            </a:r>
            <a:r>
              <a:rPr lang="nl-NL" sz="3200" dirty="0" err="1"/>
              <a:t>only</a:t>
            </a:r>
            <a:r>
              <a:rPr lang="nl-NL" sz="3200" dirty="0"/>
              <a:t> </a:t>
            </a:r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economic</a:t>
            </a:r>
            <a:r>
              <a:rPr lang="nl-NL" sz="3200" dirty="0"/>
              <a:t> </a:t>
            </a:r>
            <a:r>
              <a:rPr lang="nl-NL" sz="3200" dirty="0" err="1"/>
              <a:t>reasons</a:t>
            </a:r>
            <a:r>
              <a:rPr lang="nl-NL" sz="3200" dirty="0"/>
              <a:t> (</a:t>
            </a:r>
            <a:r>
              <a:rPr lang="nl-NL" sz="3200" dirty="0" err="1"/>
              <a:t>division</a:t>
            </a:r>
            <a:r>
              <a:rPr lang="nl-NL" sz="3200" dirty="0"/>
              <a:t> of </a:t>
            </a:r>
            <a:r>
              <a:rPr lang="nl-NL" sz="3200" dirty="0" err="1"/>
              <a:t>labour</a:t>
            </a:r>
            <a:r>
              <a:rPr lang="nl-NL" sz="3200" dirty="0"/>
              <a:t>) but </a:t>
            </a:r>
            <a:r>
              <a:rPr lang="nl-NL" sz="3200" dirty="0" err="1"/>
              <a:t>also</a:t>
            </a:r>
            <a:r>
              <a:rPr lang="nl-NL" sz="3200" dirty="0"/>
              <a:t> </a:t>
            </a:r>
            <a:r>
              <a:rPr lang="nl-NL" sz="3200" dirty="0" err="1"/>
              <a:t>for</a:t>
            </a:r>
            <a:r>
              <a:rPr lang="nl-NL" sz="3200" dirty="0"/>
              <a:t> personal </a:t>
            </a:r>
            <a:r>
              <a:rPr lang="nl-NL" sz="3200" dirty="0" err="1"/>
              <a:t>reasons</a:t>
            </a:r>
            <a:r>
              <a:rPr lang="nl-NL" sz="3200" dirty="0"/>
              <a:t> of </a:t>
            </a:r>
            <a:r>
              <a:rPr lang="nl-NL" sz="3600" dirty="0"/>
              <a:t>development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reduce</a:t>
            </a:r>
            <a:r>
              <a:rPr lang="nl-NL" sz="3200" dirty="0"/>
              <a:t> </a:t>
            </a:r>
            <a:r>
              <a:rPr lang="nl-NL" sz="3200" dirty="0" err="1"/>
              <a:t>prejudice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need</a:t>
            </a:r>
            <a:r>
              <a:rPr lang="nl-NL" sz="3200" dirty="0"/>
              <a:t> </a:t>
            </a:r>
            <a:r>
              <a:rPr lang="nl-NL" sz="3200" dirty="0" err="1"/>
              <a:t>opposition</a:t>
            </a:r>
            <a:r>
              <a:rPr lang="nl-NL" sz="3200" dirty="0"/>
              <a:t> </a:t>
            </a:r>
            <a:r>
              <a:rPr lang="nl-NL" sz="3200" dirty="0" err="1"/>
              <a:t>from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other</a:t>
            </a:r>
            <a:r>
              <a:rPr lang="nl-NL" sz="3200" dirty="0"/>
              <a:t>; </a:t>
            </a:r>
            <a:r>
              <a:rPr lang="nl-NL" sz="3200" dirty="0" err="1"/>
              <a:t>To</a:t>
            </a:r>
            <a:r>
              <a:rPr lang="nl-NL" sz="3200" dirty="0"/>
              <a:t> get </a:t>
            </a:r>
            <a:r>
              <a:rPr lang="nl-NL" sz="3200" dirty="0" err="1"/>
              <a:t>beyond</a:t>
            </a:r>
            <a:r>
              <a:rPr lang="nl-NL" sz="3200" dirty="0"/>
              <a:t> </a:t>
            </a:r>
            <a:r>
              <a:rPr lang="nl-NL" sz="3200" dirty="0" err="1"/>
              <a:t>your</a:t>
            </a:r>
            <a:r>
              <a:rPr lang="nl-NL" sz="3200" dirty="0"/>
              <a:t> </a:t>
            </a:r>
            <a:r>
              <a:rPr lang="nl-NL" sz="3200" dirty="0" err="1"/>
              <a:t>own</a:t>
            </a:r>
            <a:r>
              <a:rPr lang="nl-NL" sz="3200" dirty="0"/>
              <a:t> </a:t>
            </a:r>
            <a:r>
              <a:rPr lang="nl-NL" sz="3200" dirty="0" err="1"/>
              <a:t>ideas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need</a:t>
            </a:r>
            <a:r>
              <a:rPr lang="nl-NL" sz="3200" dirty="0"/>
              <a:t> </a:t>
            </a:r>
            <a:r>
              <a:rPr lang="nl-NL" sz="3200" dirty="0" err="1"/>
              <a:t>ideas</a:t>
            </a:r>
            <a:r>
              <a:rPr lang="nl-NL" sz="3200" dirty="0"/>
              <a:t> </a:t>
            </a:r>
            <a:r>
              <a:rPr lang="nl-NL" sz="3200" dirty="0" err="1"/>
              <a:t>from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other</a:t>
            </a:r>
            <a:r>
              <a:rPr lang="nl-NL" sz="3200" dirty="0"/>
              <a:t>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3200" i="1" dirty="0" err="1"/>
              <a:t>Not</a:t>
            </a:r>
            <a:r>
              <a:rPr lang="nl-NL" sz="3200" i="1" dirty="0"/>
              <a:t> </a:t>
            </a:r>
            <a:r>
              <a:rPr lang="nl-NL" sz="3200" i="1" dirty="0" err="1"/>
              <a:t>just</a:t>
            </a:r>
            <a:r>
              <a:rPr lang="nl-NL" sz="3200" i="1" dirty="0"/>
              <a:t> opening </a:t>
            </a:r>
            <a:r>
              <a:rPr lang="nl-NL" sz="3200" i="1" dirty="0" err="1"/>
              <a:t>the</a:t>
            </a:r>
            <a:r>
              <a:rPr lang="nl-NL" sz="3200" i="1" dirty="0"/>
              <a:t> door of </a:t>
            </a:r>
            <a:r>
              <a:rPr lang="nl-NL" sz="3200" i="1" dirty="0" err="1"/>
              <a:t>your</a:t>
            </a:r>
            <a:r>
              <a:rPr lang="nl-NL" sz="3200" i="1" dirty="0"/>
              <a:t> house </a:t>
            </a:r>
            <a:r>
              <a:rPr lang="nl-NL" sz="3200" i="1" dirty="0" err="1"/>
              <a:t>to</a:t>
            </a:r>
            <a:r>
              <a:rPr lang="nl-NL" sz="3200" i="1" dirty="0"/>
              <a:t> let </a:t>
            </a:r>
            <a:r>
              <a:rPr lang="nl-NL" sz="3200" i="1" dirty="0" err="1"/>
              <a:t>the</a:t>
            </a:r>
            <a:r>
              <a:rPr lang="nl-NL" sz="3200" i="1" dirty="0"/>
              <a:t> </a:t>
            </a:r>
            <a:r>
              <a:rPr lang="nl-NL" sz="3200" i="1" dirty="0" err="1"/>
              <a:t>other</a:t>
            </a:r>
            <a:r>
              <a:rPr lang="nl-NL" sz="3200" i="1" dirty="0"/>
              <a:t> in, but let </a:t>
            </a:r>
            <a:r>
              <a:rPr lang="nl-NL" sz="3200" i="1" dirty="0" err="1"/>
              <a:t>the</a:t>
            </a:r>
            <a:r>
              <a:rPr lang="nl-NL" sz="3200" i="1" dirty="0"/>
              <a:t> </a:t>
            </a:r>
            <a:r>
              <a:rPr lang="nl-NL" sz="3200" i="1" dirty="0" err="1"/>
              <a:t>other</a:t>
            </a:r>
            <a:r>
              <a:rPr lang="nl-NL" sz="3200" i="1" dirty="0"/>
              <a:t> help </a:t>
            </a:r>
            <a:r>
              <a:rPr lang="nl-NL" sz="3200" i="1" dirty="0" err="1"/>
              <a:t>build</a:t>
            </a:r>
            <a:r>
              <a:rPr lang="nl-NL" sz="3200" i="1" dirty="0"/>
              <a:t> </a:t>
            </a:r>
            <a:r>
              <a:rPr lang="nl-NL" sz="3200" i="1" dirty="0" err="1"/>
              <a:t>your</a:t>
            </a:r>
            <a:r>
              <a:rPr lang="nl-NL" sz="3200" i="1" dirty="0"/>
              <a:t> house.</a:t>
            </a:r>
          </a:p>
          <a:p>
            <a:pPr marL="0" indent="0">
              <a:buNone/>
            </a:pPr>
            <a:endParaRPr lang="nl-NL" sz="2200" i="1" dirty="0"/>
          </a:p>
          <a:p>
            <a:pPr marL="0" indent="0">
              <a:buNone/>
            </a:pPr>
            <a:r>
              <a:rPr lang="nl-NL" sz="3200" i="1" dirty="0" err="1"/>
              <a:t>Not</a:t>
            </a:r>
            <a:r>
              <a:rPr lang="nl-NL" sz="3200" i="1" dirty="0"/>
              <a:t> ‘</a:t>
            </a:r>
            <a:r>
              <a:rPr lang="nl-NL" sz="3200" i="1" dirty="0" err="1"/>
              <a:t>what</a:t>
            </a:r>
            <a:r>
              <a:rPr lang="nl-NL" sz="3200" i="1" dirty="0"/>
              <a:t> do I </a:t>
            </a:r>
            <a:r>
              <a:rPr lang="nl-NL" sz="3200" i="1" dirty="0" err="1"/>
              <a:t>expect</a:t>
            </a:r>
            <a:r>
              <a:rPr lang="nl-NL" sz="3200" i="1" dirty="0"/>
              <a:t> </a:t>
            </a:r>
            <a:r>
              <a:rPr lang="nl-NL" sz="3200" i="1" dirty="0" err="1"/>
              <a:t>from</a:t>
            </a:r>
            <a:r>
              <a:rPr lang="nl-NL" sz="3200" i="1" dirty="0"/>
              <a:t> </a:t>
            </a:r>
            <a:r>
              <a:rPr lang="nl-NL" sz="3200" i="1" dirty="0" err="1"/>
              <a:t>the</a:t>
            </a:r>
            <a:r>
              <a:rPr lang="nl-NL" sz="3200" i="1" dirty="0"/>
              <a:t> </a:t>
            </a:r>
            <a:r>
              <a:rPr lang="nl-NL" sz="3200" i="1" dirty="0" err="1"/>
              <a:t>other</a:t>
            </a:r>
            <a:r>
              <a:rPr lang="nl-NL" sz="3200" i="1" dirty="0"/>
              <a:t>’ but ‘</a:t>
            </a:r>
            <a:r>
              <a:rPr lang="nl-NL" sz="3200" i="1" dirty="0" err="1"/>
              <a:t>what</a:t>
            </a:r>
            <a:r>
              <a:rPr lang="nl-NL" sz="3200" i="1" dirty="0"/>
              <a:t> </a:t>
            </a:r>
            <a:r>
              <a:rPr lang="nl-NL" sz="3200" i="1" dirty="0" err="1"/>
              <a:t>can</a:t>
            </a:r>
            <a:r>
              <a:rPr lang="nl-NL" sz="3200" i="1" dirty="0"/>
              <a:t> </a:t>
            </a:r>
            <a:r>
              <a:rPr lang="nl-NL" sz="3200" i="1" dirty="0" err="1"/>
              <a:t>the</a:t>
            </a:r>
            <a:r>
              <a:rPr lang="nl-NL" sz="3200" i="1" dirty="0"/>
              <a:t> </a:t>
            </a:r>
            <a:r>
              <a:rPr lang="nl-NL" sz="3200" i="1" dirty="0" err="1"/>
              <a:t>other</a:t>
            </a:r>
            <a:r>
              <a:rPr lang="nl-NL" sz="3200" i="1" dirty="0"/>
              <a:t> </a:t>
            </a:r>
            <a:r>
              <a:rPr lang="nl-NL" sz="3200" i="1" dirty="0" err="1"/>
              <a:t>contribute</a:t>
            </a:r>
            <a:r>
              <a:rPr lang="nl-NL" sz="3200" i="1" dirty="0"/>
              <a:t>’.  </a:t>
            </a:r>
          </a:p>
        </p:txBody>
      </p:sp>
    </p:spTree>
    <p:extLst>
      <p:ext uri="{BB962C8B-B14F-4D97-AF65-F5344CB8AC3E}">
        <p14:creationId xmlns:p14="http://schemas.microsoft.com/office/powerpoint/2010/main" val="139551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4A22B-9896-49CB-86AD-7586AEA09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/>
              <a:t>Risk </a:t>
            </a:r>
            <a:r>
              <a:rPr lang="nl-NL" sz="5400" b="1" dirty="0" err="1"/>
              <a:t>and</a:t>
            </a:r>
            <a:r>
              <a:rPr lang="nl-NL" sz="5400" b="1" dirty="0"/>
              <a:t> </a:t>
            </a:r>
            <a:r>
              <a:rPr lang="nl-NL" sz="5400" b="1" dirty="0" err="1"/>
              <a:t>uncertainty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5B94C7-E3B8-4DD5-B793-75AFBA69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/>
              <a:t>Risk</a:t>
            </a:r>
            <a:r>
              <a:rPr lang="nl-NL" sz="3200" dirty="0"/>
              <a:t>: </a:t>
            </a:r>
            <a:r>
              <a:rPr lang="nl-NL" sz="3200" dirty="0" err="1"/>
              <a:t>you</a:t>
            </a:r>
            <a:r>
              <a:rPr lang="nl-NL" sz="3200" dirty="0"/>
              <a:t> do </a:t>
            </a:r>
            <a:r>
              <a:rPr lang="nl-NL" sz="3200" dirty="0" err="1"/>
              <a:t>not</a:t>
            </a:r>
            <a:r>
              <a:rPr lang="nl-NL" sz="3200" dirty="0"/>
              <a:t> </a:t>
            </a:r>
            <a:r>
              <a:rPr lang="nl-NL" sz="3200" dirty="0" err="1"/>
              <a:t>know</a:t>
            </a:r>
            <a:r>
              <a:rPr lang="nl-NL" sz="3200" dirty="0"/>
              <a:t> </a:t>
            </a:r>
            <a:r>
              <a:rPr lang="nl-NL" sz="3200" dirty="0" err="1"/>
              <a:t>what</a:t>
            </a:r>
            <a:r>
              <a:rPr lang="nl-NL" sz="3200" dirty="0"/>
              <a:t> </a:t>
            </a:r>
            <a:r>
              <a:rPr lang="nl-NL" sz="3200" i="1" dirty="0" err="1"/>
              <a:t>will</a:t>
            </a:r>
            <a:r>
              <a:rPr lang="nl-NL" sz="3200" i="1" dirty="0"/>
              <a:t> </a:t>
            </a:r>
            <a:r>
              <a:rPr lang="nl-NL" sz="3200" dirty="0"/>
              <a:t>happen, but </a:t>
            </a:r>
            <a:r>
              <a:rPr lang="nl-NL" sz="3200" dirty="0" err="1"/>
              <a:t>you</a:t>
            </a:r>
            <a:r>
              <a:rPr lang="nl-NL" sz="3200" dirty="0"/>
              <a:t> do </a:t>
            </a:r>
            <a:r>
              <a:rPr lang="nl-NL" sz="3200" dirty="0" err="1"/>
              <a:t>know</a:t>
            </a:r>
            <a:r>
              <a:rPr lang="nl-NL" sz="3200" dirty="0"/>
              <a:t> </a:t>
            </a:r>
            <a:r>
              <a:rPr lang="nl-NL" sz="3200" dirty="0" err="1"/>
              <a:t>what</a:t>
            </a:r>
            <a:r>
              <a:rPr lang="nl-NL" sz="3200" dirty="0"/>
              <a:t> </a:t>
            </a:r>
            <a:r>
              <a:rPr lang="nl-NL" sz="3200" i="1" dirty="0" err="1"/>
              <a:t>can</a:t>
            </a:r>
            <a:r>
              <a:rPr lang="nl-NL" sz="3200" i="1" dirty="0"/>
              <a:t> </a:t>
            </a:r>
            <a:r>
              <a:rPr lang="nl-NL" sz="3200" dirty="0"/>
              <a:t>happen </a:t>
            </a:r>
            <a:r>
              <a:rPr lang="nl-NL" sz="3200" dirty="0">
                <a:sym typeface="Wingdings" panose="05000000000000000000" pitchFamily="2" charset="2"/>
              </a:rPr>
              <a:t> </a:t>
            </a:r>
            <a:r>
              <a:rPr lang="nl-NL" sz="3200" dirty="0" err="1">
                <a:sym typeface="Wingdings" panose="05000000000000000000" pitchFamily="2" charset="2"/>
              </a:rPr>
              <a:t>attach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probabilities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and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calculate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optimal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choice</a:t>
            </a:r>
            <a:r>
              <a:rPr lang="nl-NL" sz="3200" dirty="0">
                <a:sym typeface="Wingdings" panose="05000000000000000000" pitchFamily="2" charset="2"/>
              </a:rPr>
              <a:t> (e.g. </a:t>
            </a:r>
            <a:r>
              <a:rPr lang="nl-NL" sz="3200" dirty="0" err="1">
                <a:sym typeface="Wingdings" panose="05000000000000000000" pitchFamily="2" charset="2"/>
              </a:rPr>
              <a:t>highest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expected</a:t>
            </a:r>
            <a:r>
              <a:rPr lang="nl-NL" sz="3200" dirty="0">
                <a:sym typeface="Wingdings" panose="05000000000000000000" pitchFamily="2" charset="2"/>
              </a:rPr>
              <a:t> return)</a:t>
            </a:r>
          </a:p>
          <a:p>
            <a:pPr marL="0" indent="0">
              <a:buNone/>
            </a:pPr>
            <a:endParaRPr lang="nl-NL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4000" dirty="0" err="1">
                <a:sym typeface="Wingdings" panose="05000000000000000000" pitchFamily="2" charset="2"/>
              </a:rPr>
              <a:t>Uncertainty</a:t>
            </a:r>
            <a:r>
              <a:rPr lang="nl-NL" sz="3200" dirty="0">
                <a:sym typeface="Wingdings" panose="05000000000000000000" pitchFamily="2" charset="2"/>
              </a:rPr>
              <a:t>: </a:t>
            </a:r>
            <a:r>
              <a:rPr lang="nl-NL" sz="3200" dirty="0" err="1">
                <a:sym typeface="Wingdings" panose="05000000000000000000" pitchFamily="2" charset="2"/>
              </a:rPr>
              <a:t>you</a:t>
            </a:r>
            <a:r>
              <a:rPr lang="nl-NL" sz="3200" dirty="0">
                <a:sym typeface="Wingdings" panose="05000000000000000000" pitchFamily="2" charset="2"/>
              </a:rPr>
              <a:t> do </a:t>
            </a:r>
            <a:r>
              <a:rPr lang="nl-NL" sz="3200" dirty="0" err="1">
                <a:sym typeface="Wingdings" panose="05000000000000000000" pitchFamily="2" charset="2"/>
              </a:rPr>
              <a:t>not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know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what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i="1" dirty="0" err="1">
                <a:sym typeface="Wingdings" panose="05000000000000000000" pitchFamily="2" charset="2"/>
              </a:rPr>
              <a:t>can</a:t>
            </a:r>
            <a:r>
              <a:rPr lang="nl-NL" sz="3200" i="1" dirty="0">
                <a:sym typeface="Wingdings" panose="05000000000000000000" pitchFamily="2" charset="2"/>
              </a:rPr>
              <a:t> </a:t>
            </a:r>
            <a:r>
              <a:rPr lang="nl-NL" sz="3200" dirty="0">
                <a:sym typeface="Wingdings" panose="05000000000000000000" pitchFamily="2" charset="2"/>
              </a:rPr>
              <a:t>happen, </a:t>
            </a:r>
            <a:r>
              <a:rPr lang="nl-NL" sz="3200" dirty="0" err="1">
                <a:sym typeface="Wingdings" panose="05000000000000000000" pitchFamily="2" charset="2"/>
              </a:rPr>
              <a:t>you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cannot</a:t>
            </a:r>
            <a:r>
              <a:rPr lang="nl-NL" sz="3200" dirty="0">
                <a:sym typeface="Wingdings" panose="05000000000000000000" pitchFamily="2" charset="2"/>
              </a:rPr>
              <a:t> forecast  </a:t>
            </a:r>
            <a:r>
              <a:rPr lang="nl-NL" sz="3200" dirty="0" err="1">
                <a:sym typeface="Wingdings" panose="05000000000000000000" pitchFamily="2" charset="2"/>
              </a:rPr>
              <a:t>use</a:t>
            </a:r>
            <a:r>
              <a:rPr lang="nl-NL" sz="3200" dirty="0">
                <a:sym typeface="Wingdings" panose="05000000000000000000" pitchFamily="2" charset="2"/>
              </a:rPr>
              <a:t> scenario’s, </a:t>
            </a:r>
            <a:r>
              <a:rPr lang="nl-NL" sz="3200" dirty="0" err="1">
                <a:sym typeface="Wingdings" panose="05000000000000000000" pitchFamily="2" charset="2"/>
              </a:rPr>
              <a:t>not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optimality</a:t>
            </a:r>
            <a:r>
              <a:rPr lang="nl-NL" sz="3200" dirty="0">
                <a:sym typeface="Wingdings" panose="05000000000000000000" pitchFamily="2" charset="2"/>
              </a:rPr>
              <a:t> but </a:t>
            </a:r>
            <a:r>
              <a:rPr lang="nl-NL" sz="3200" dirty="0" err="1">
                <a:sym typeface="Wingdings" panose="05000000000000000000" pitchFamily="2" charset="2"/>
              </a:rPr>
              <a:t>robustness</a:t>
            </a:r>
            <a:r>
              <a:rPr lang="nl-NL" sz="3200" dirty="0">
                <a:sym typeface="Wingdings" panose="05000000000000000000" pitchFamily="2" charset="2"/>
              </a:rPr>
              <a:t>, </a:t>
            </a:r>
            <a:r>
              <a:rPr lang="nl-NL" sz="3200" dirty="0" err="1">
                <a:sym typeface="Wingdings" panose="05000000000000000000" pitchFamily="2" charset="2"/>
              </a:rPr>
              <a:t>resilience</a:t>
            </a:r>
            <a:r>
              <a:rPr lang="nl-NL" sz="3200" dirty="0">
                <a:sym typeface="Wingdings" panose="05000000000000000000" pitchFamily="2" charset="2"/>
              </a:rPr>
              <a:t>, flexibility, courage </a:t>
            </a:r>
            <a:r>
              <a:rPr lang="nl-NL" sz="3200" dirty="0" err="1">
                <a:sym typeface="Wingdings" panose="05000000000000000000" pitchFamily="2" charset="2"/>
              </a:rPr>
              <a:t>to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be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vulnerable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36867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6E2C8A3-9377-40D5-870C-61D90E29E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044" y="1586636"/>
            <a:ext cx="6857998" cy="395566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23D3BF4-68EF-4563-8DC4-874FEECF5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2195" y="939272"/>
            <a:ext cx="6858000" cy="525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0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B3CA2-1B30-4977-9989-E45C81EB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45" y="410280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b="1" dirty="0"/>
              <a:t>Trust </a:t>
            </a:r>
            <a:r>
              <a:rPr lang="nl-NL" sz="5400" b="1" dirty="0" err="1"/>
              <a:t>and</a:t>
            </a:r>
            <a:r>
              <a:rPr lang="nl-NL" sz="5400" b="1" dirty="0"/>
              <a:t> </a:t>
            </a:r>
            <a:r>
              <a:rPr lang="nl-NL" sz="5400" b="1" dirty="0" err="1"/>
              <a:t>uncertainty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5B022D-655D-4F4D-86CD-DE590B39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300" dirty="0"/>
              <a:t>According </a:t>
            </a:r>
            <a:r>
              <a:rPr lang="nl-NL" sz="4300" dirty="0" err="1"/>
              <a:t>to</a:t>
            </a:r>
            <a:r>
              <a:rPr lang="nl-NL" sz="4300" dirty="0"/>
              <a:t> </a:t>
            </a:r>
            <a:r>
              <a:rPr lang="nl-NL" sz="4300" dirty="0" err="1"/>
              <a:t>economics</a:t>
            </a:r>
            <a:r>
              <a:rPr lang="nl-NL" sz="4300" dirty="0"/>
              <a:t>:</a:t>
            </a:r>
          </a:p>
          <a:p>
            <a:pPr>
              <a:buFontTx/>
              <a:buChar char="-"/>
            </a:pPr>
            <a:r>
              <a:rPr lang="nl-NL" sz="3200" dirty="0" err="1"/>
              <a:t>If</a:t>
            </a:r>
            <a:r>
              <a:rPr lang="nl-NL" sz="3200" dirty="0"/>
              <a:t> trust does </a:t>
            </a:r>
            <a:r>
              <a:rPr lang="nl-NL" sz="3200" dirty="0" err="1"/>
              <a:t>not</a:t>
            </a:r>
            <a:r>
              <a:rPr lang="nl-NL" sz="3200" dirty="0"/>
              <a:t> go </a:t>
            </a:r>
            <a:r>
              <a:rPr lang="nl-NL" sz="3200" dirty="0" err="1"/>
              <a:t>beyond</a:t>
            </a:r>
            <a:r>
              <a:rPr lang="nl-NL" sz="3200" dirty="0"/>
              <a:t> </a:t>
            </a:r>
            <a:r>
              <a:rPr lang="nl-NL" sz="3200" dirty="0" err="1"/>
              <a:t>enlightened</a:t>
            </a:r>
            <a:r>
              <a:rPr lang="nl-NL" sz="3200" dirty="0"/>
              <a:t> but </a:t>
            </a:r>
            <a:r>
              <a:rPr lang="nl-NL" sz="3200" dirty="0" err="1"/>
              <a:t>calculative</a:t>
            </a:r>
            <a:r>
              <a:rPr lang="nl-NL" sz="3200" dirty="0"/>
              <a:t> </a:t>
            </a:r>
            <a:r>
              <a:rPr lang="nl-NL" sz="3200" dirty="0" err="1"/>
              <a:t>selfinterest</a:t>
            </a:r>
            <a:r>
              <a:rPr lang="nl-NL" sz="3200" dirty="0"/>
              <a:t> </a:t>
            </a:r>
            <a:r>
              <a:rPr lang="nl-NL" sz="3200" dirty="0" err="1"/>
              <a:t>it</a:t>
            </a:r>
            <a:r>
              <a:rPr lang="nl-NL" sz="3200" dirty="0"/>
              <a:t> does </a:t>
            </a:r>
            <a:r>
              <a:rPr lang="nl-NL" sz="3200" dirty="0" err="1"/>
              <a:t>not</a:t>
            </a:r>
            <a:r>
              <a:rPr lang="nl-NL" sz="3200" dirty="0"/>
              <a:t> </a:t>
            </a:r>
            <a:r>
              <a:rPr lang="nl-NL" sz="3200" dirty="0" err="1"/>
              <a:t>mean</a:t>
            </a:r>
            <a:r>
              <a:rPr lang="nl-NL" sz="3200" dirty="0"/>
              <a:t> </a:t>
            </a:r>
            <a:r>
              <a:rPr lang="nl-NL" sz="3200" dirty="0" err="1"/>
              <a:t>anything</a:t>
            </a:r>
            <a:endParaRPr lang="nl-NL" sz="3200" dirty="0"/>
          </a:p>
          <a:p>
            <a:pPr>
              <a:buFontTx/>
              <a:buChar char="-"/>
            </a:pPr>
            <a:r>
              <a:rPr lang="nl-NL" sz="3200" dirty="0"/>
              <a:t>but </a:t>
            </a:r>
            <a:r>
              <a:rPr lang="nl-NL" sz="3200" dirty="0" err="1"/>
              <a:t>then</a:t>
            </a:r>
            <a:r>
              <a:rPr lang="nl-NL" sz="3200" dirty="0"/>
              <a:t> </a:t>
            </a:r>
            <a:r>
              <a:rPr lang="nl-NL" sz="3200" dirty="0" err="1"/>
              <a:t>it</a:t>
            </a:r>
            <a:r>
              <a:rPr lang="nl-NL" sz="3200" dirty="0"/>
              <a:t> </a:t>
            </a:r>
            <a:r>
              <a:rPr lang="nl-NL" sz="3200" dirty="0" err="1"/>
              <a:t>cannot</a:t>
            </a:r>
            <a:r>
              <a:rPr lang="nl-NL" sz="3200" dirty="0"/>
              <a:t> </a:t>
            </a:r>
            <a:r>
              <a:rPr lang="nl-NL" sz="3200" dirty="0" err="1"/>
              <a:t>survive</a:t>
            </a:r>
            <a:r>
              <a:rPr lang="nl-NL" sz="3200" dirty="0"/>
              <a:t> </a:t>
            </a:r>
            <a:r>
              <a:rPr lang="nl-NL" sz="3200" dirty="0" err="1"/>
              <a:t>under</a:t>
            </a:r>
            <a:r>
              <a:rPr lang="nl-NL" sz="3200" dirty="0"/>
              <a:t> </a:t>
            </a:r>
            <a:r>
              <a:rPr lang="nl-NL" sz="3200" dirty="0" err="1"/>
              <a:t>competition</a:t>
            </a:r>
            <a:r>
              <a:rPr lang="nl-NL" sz="3200" dirty="0"/>
              <a:t> in </a:t>
            </a:r>
            <a:r>
              <a:rPr lang="nl-NL" sz="3200" dirty="0" err="1"/>
              <a:t>markets</a:t>
            </a:r>
            <a:endParaRPr lang="nl-NL" sz="3200" dirty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4300" dirty="0"/>
              <a:t>According </a:t>
            </a:r>
            <a:r>
              <a:rPr lang="nl-NL" sz="4300" dirty="0" err="1"/>
              <a:t>to</a:t>
            </a:r>
            <a:r>
              <a:rPr lang="nl-NL" sz="4300" dirty="0"/>
              <a:t> me:</a:t>
            </a:r>
          </a:p>
          <a:p>
            <a:pPr marL="0" indent="0">
              <a:buNone/>
            </a:pPr>
            <a:r>
              <a:rPr lang="nl-NL" sz="3200" dirty="0"/>
              <a:t>- The most </a:t>
            </a:r>
            <a:r>
              <a:rPr lang="nl-NL" sz="3200" dirty="0" err="1"/>
              <a:t>valuable</a:t>
            </a:r>
            <a:r>
              <a:rPr lang="nl-NL" sz="3200" dirty="0"/>
              <a:t> </a:t>
            </a:r>
            <a:r>
              <a:rPr lang="nl-NL" sz="3200" dirty="0" err="1"/>
              <a:t>relationships</a:t>
            </a:r>
            <a:r>
              <a:rPr lang="nl-NL" sz="3200" dirty="0"/>
              <a:t> are </a:t>
            </a:r>
            <a:r>
              <a:rPr lang="nl-NL" sz="4300" dirty="0" err="1"/>
              <a:t>uncertain</a:t>
            </a:r>
            <a:r>
              <a:rPr lang="nl-NL" sz="3200" dirty="0"/>
              <a:t>, as in </a:t>
            </a:r>
            <a:r>
              <a:rPr lang="nl-NL" sz="3200" dirty="0" err="1"/>
              <a:t>innovation</a:t>
            </a:r>
            <a:endParaRPr lang="nl-NL" sz="3200" dirty="0"/>
          </a:p>
          <a:p>
            <a:pPr marL="0" indent="0">
              <a:buNone/>
            </a:pPr>
            <a:r>
              <a:rPr lang="nl-NL" sz="3200" dirty="0">
                <a:sym typeface="Wingdings" panose="05000000000000000000" pitchFamily="2" charset="2"/>
              </a:rPr>
              <a:t> even in </a:t>
            </a:r>
            <a:r>
              <a:rPr lang="nl-NL" sz="3200" dirty="0" err="1">
                <a:sym typeface="Wingdings" panose="05000000000000000000" pitchFamily="2" charset="2"/>
              </a:rPr>
              <a:t>the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economy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you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cannot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survive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if</a:t>
            </a:r>
            <a:r>
              <a:rPr lang="nl-NL" sz="3200" dirty="0">
                <a:sym typeface="Wingdings" panose="05000000000000000000" pitchFamily="2" charset="2"/>
              </a:rPr>
              <a:t> </a:t>
            </a:r>
            <a:r>
              <a:rPr lang="nl-NL" sz="3200" dirty="0" err="1">
                <a:sym typeface="Wingdings" panose="05000000000000000000" pitchFamily="2" charset="2"/>
              </a:rPr>
              <a:t>you</a:t>
            </a:r>
            <a:r>
              <a:rPr lang="nl-NL" sz="3200" dirty="0">
                <a:sym typeface="Wingdings" panose="05000000000000000000" pitchFamily="2" charset="2"/>
              </a:rPr>
              <a:t> do </a:t>
            </a:r>
            <a:r>
              <a:rPr lang="nl-NL" sz="3200" dirty="0" err="1">
                <a:sym typeface="Wingdings" panose="05000000000000000000" pitchFamily="2" charset="2"/>
              </a:rPr>
              <a:t>not</a:t>
            </a:r>
            <a:r>
              <a:rPr lang="nl-NL" sz="3200" dirty="0">
                <a:sym typeface="Wingdings" panose="05000000000000000000" pitchFamily="2" charset="2"/>
              </a:rPr>
              <a:t> trust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5017229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763</Words>
  <Application>Microsoft Office PowerPoint</Application>
  <PresentationFormat>Breedbeeld</PresentationFormat>
  <Paragraphs>132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Kantoorthema</vt:lpstr>
      <vt:lpstr>Programme</vt:lpstr>
      <vt:lpstr>What: Clarification</vt:lpstr>
      <vt:lpstr>Levels of trust</vt:lpstr>
      <vt:lpstr>Competence and intention</vt:lpstr>
      <vt:lpstr>Why: Has trust declined?</vt:lpstr>
      <vt:lpstr>Why: Philosophical background: Self and other</vt:lpstr>
      <vt:lpstr>Risk and uncertainty</vt:lpstr>
      <vt:lpstr>PowerPoint-presentatie</vt:lpstr>
      <vt:lpstr>Trust and uncertainty</vt:lpstr>
      <vt:lpstr>How: Trust and reliance</vt:lpstr>
      <vt:lpstr>Sources of reliance: trust and control</vt:lpstr>
      <vt:lpstr>Sources of reliance: trust and control</vt:lpstr>
      <vt:lpstr>Exit and voice</vt:lpstr>
      <vt:lpstr>Openness</vt:lpstr>
      <vt:lpstr>Mental frames</vt:lpstr>
      <vt:lpstr>Trustbuilding actions</vt:lpstr>
      <vt:lpstr>Horizontal control</vt:lpstr>
      <vt:lpstr>Advantages</vt:lpstr>
      <vt:lpstr>Trust and art?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and control</dc:title>
  <dc:creator>bart nooteboom</dc:creator>
  <cp:lastModifiedBy>bart nooteboom</cp:lastModifiedBy>
  <cp:revision>34</cp:revision>
  <cp:lastPrinted>2017-09-28T10:46:56Z</cp:lastPrinted>
  <dcterms:created xsi:type="dcterms:W3CDTF">2017-09-25T10:56:35Z</dcterms:created>
  <dcterms:modified xsi:type="dcterms:W3CDTF">2018-10-16T09:39:51Z</dcterms:modified>
</cp:coreProperties>
</file>